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256" r:id="rId2"/>
    <p:sldId id="287" r:id="rId3"/>
    <p:sldId id="257" r:id="rId4"/>
    <p:sldId id="258" r:id="rId5"/>
    <p:sldId id="259" r:id="rId6"/>
    <p:sldId id="260" r:id="rId7"/>
    <p:sldId id="277" r:id="rId8"/>
    <p:sldId id="278" r:id="rId9"/>
    <p:sldId id="279" r:id="rId10"/>
    <p:sldId id="286" r:id="rId11"/>
    <p:sldId id="265" r:id="rId12"/>
    <p:sldId id="280" r:id="rId13"/>
    <p:sldId id="266" r:id="rId14"/>
    <p:sldId id="282" r:id="rId15"/>
    <p:sldId id="269" r:id="rId16"/>
    <p:sldId id="270" r:id="rId17"/>
    <p:sldId id="276" r:id="rId18"/>
    <p:sldId id="284" r:id="rId19"/>
    <p:sldId id="271" r:id="rId20"/>
    <p:sldId id="272" r:id="rId21"/>
    <p:sldId id="273" r:id="rId22"/>
    <p:sldId id="275" r:id="rId23"/>
    <p:sldId id="285" r:id="rId24"/>
    <p:sldId id="288" r:id="rId25"/>
    <p:sldId id="274" r:id="rId2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wn, Tabitha Therisa" initials="ttb" lastIdx="2" clrIdx="0"/>
  <p:cmAuthor id="1" name="Peter White" initials="PTW" lastIdx="0" clrIdx="1"/>
  <p:cmAuthor id="2" name="Wolf, Kattlyn (kwolf@uidaho.edu)" initials="WK(" lastIdx="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84"/>
    <p:restoredTop sz="74570" autoAdjust="0"/>
  </p:normalViewPr>
  <p:slideViewPr>
    <p:cSldViewPr>
      <p:cViewPr varScale="1">
        <p:scale>
          <a:sx n="68" d="100"/>
          <a:sy n="68" d="100"/>
        </p:scale>
        <p:origin x="976" y="200"/>
      </p:cViewPr>
      <p:guideLst>
        <p:guide orient="horz" pos="2160"/>
        <p:guide pos="3840"/>
      </p:guideLst>
    </p:cSldViewPr>
  </p:slideViewPr>
  <p:notesTextViewPr>
    <p:cViewPr>
      <p:scale>
        <a:sx n="1" d="1"/>
        <a:sy n="1" d="1"/>
      </p:scale>
      <p:origin x="0" y="0"/>
    </p:cViewPr>
  </p:notesTextViewPr>
  <p:sorterViewPr>
    <p:cViewPr>
      <p:scale>
        <a:sx n="100" d="100"/>
        <a:sy n="100" d="100"/>
      </p:scale>
      <p:origin x="0" y="36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A6563A6-7788-43CD-A4CA-D5305B185A90}" type="datetimeFigureOut">
              <a:rPr lang="en-US" smtClean="0"/>
              <a:t>9/19/16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6E66AAA-E34F-44C4-BC18-9BB1EFD095A8}" type="slidenum">
              <a:rPr lang="en-US" smtClean="0"/>
              <a:t>‹#›</a:t>
            </a:fld>
            <a:endParaRPr lang="en-US"/>
          </a:p>
        </p:txBody>
      </p:sp>
    </p:spTree>
    <p:extLst>
      <p:ext uri="{BB962C8B-B14F-4D97-AF65-F5344CB8AC3E}">
        <p14:creationId xmlns:p14="http://schemas.microsoft.com/office/powerpoint/2010/main" val="556342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7932ED8F-F322-43C2-9F2B-63FFAA61D1F8}" type="datetimeFigureOut">
              <a:rPr lang="en-US" smtClean="0"/>
              <a:t>9/19/16</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15D82D6C-E782-42CD-A31D-55ADCB30E215}" type="slidenum">
              <a:rPr lang="en-US" smtClean="0"/>
              <a:t>‹#›</a:t>
            </a:fld>
            <a:endParaRPr lang="en-US"/>
          </a:p>
        </p:txBody>
      </p:sp>
    </p:spTree>
    <p:extLst>
      <p:ext uri="{BB962C8B-B14F-4D97-AF65-F5344CB8AC3E}">
        <p14:creationId xmlns:p14="http://schemas.microsoft.com/office/powerpoint/2010/main" val="126195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By Taylor Beard &amp; </a:t>
            </a:r>
            <a:r>
              <a:rPr lang="en-US" dirty="0" err="1" smtClean="0"/>
              <a:t>Harsimran</a:t>
            </a:r>
            <a:r>
              <a:rPr lang="en-US" dirty="0" smtClean="0"/>
              <a:t> </a:t>
            </a:r>
            <a:r>
              <a:rPr lang="en-US" dirty="0" err="1" smtClean="0"/>
              <a:t>Kaur</a:t>
            </a:r>
            <a:r>
              <a:rPr lang="en-US" smtClean="0"/>
              <a:t> REACCH-WSU </a:t>
            </a:r>
            <a:r>
              <a:rPr lang="en-US" dirty="0" smtClean="0"/>
              <a:t>Crop </a:t>
            </a:r>
            <a:r>
              <a:rPr lang="en-US" smtClean="0"/>
              <a:t>&amp; Soils</a:t>
            </a:r>
            <a:endParaRPr lang="en-US"/>
          </a:p>
        </p:txBody>
      </p:sp>
      <p:sp>
        <p:nvSpPr>
          <p:cNvPr id="4" name="Slide Number Placeholder 3"/>
          <p:cNvSpPr>
            <a:spLocks noGrp="1"/>
          </p:cNvSpPr>
          <p:nvPr>
            <p:ph type="sldNum" sz="quarter" idx="10"/>
          </p:nvPr>
        </p:nvSpPr>
        <p:spPr/>
        <p:txBody>
          <a:bodyPr/>
          <a:lstStyle/>
          <a:p>
            <a:fld id="{15D82D6C-E782-42CD-A31D-55ADCB30E215}" type="slidenum">
              <a:rPr lang="en-US" smtClean="0"/>
              <a:t>1</a:t>
            </a:fld>
            <a:endParaRPr lang="en-US"/>
          </a:p>
        </p:txBody>
      </p:sp>
    </p:spTree>
    <p:extLst>
      <p:ext uri="{BB962C8B-B14F-4D97-AF65-F5344CB8AC3E}">
        <p14:creationId xmlns:p14="http://schemas.microsoft.com/office/powerpoint/2010/main" val="3372954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a:t>
            </a:r>
            <a:r>
              <a:rPr lang="en-US" baseline="0" dirty="0" smtClean="0"/>
              <a:t> </a:t>
            </a:r>
            <a:r>
              <a:rPr lang="en-US" baseline="0" dirty="0" err="1" smtClean="0"/>
              <a:t>Kok</a:t>
            </a:r>
            <a:r>
              <a:rPr lang="en-US" baseline="0" dirty="0" smtClean="0"/>
              <a:t> 2007</a:t>
            </a:r>
            <a:endParaRPr lang="en-US" dirty="0" smtClean="0"/>
          </a:p>
          <a:p>
            <a:endParaRPr lang="en-US" dirty="0"/>
          </a:p>
        </p:txBody>
      </p:sp>
      <p:sp>
        <p:nvSpPr>
          <p:cNvPr id="4" name="Slide Number Placeholder 3"/>
          <p:cNvSpPr>
            <a:spLocks noGrp="1"/>
          </p:cNvSpPr>
          <p:nvPr>
            <p:ph type="sldNum" sz="quarter" idx="10"/>
          </p:nvPr>
        </p:nvSpPr>
        <p:spPr/>
        <p:txBody>
          <a:bodyPr/>
          <a:lstStyle/>
          <a:p>
            <a:fld id="{15D82D6C-E782-42CD-A31D-55ADCB30E215}" type="slidenum">
              <a:rPr lang="en-US" smtClean="0"/>
              <a:t>20</a:t>
            </a:fld>
            <a:endParaRPr lang="en-US"/>
          </a:p>
        </p:txBody>
      </p:sp>
    </p:spTree>
    <p:extLst>
      <p:ext uri="{BB962C8B-B14F-4D97-AF65-F5344CB8AC3E}">
        <p14:creationId xmlns:p14="http://schemas.microsoft.com/office/powerpoint/2010/main" val="174016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on the Cook Farm LTAP can be found in the readings, or at: https://</a:t>
            </a:r>
            <a:r>
              <a:rPr lang="en-US" dirty="0" err="1" smtClean="0"/>
              <a:t>www.ars.usda.gov</a:t>
            </a:r>
            <a:r>
              <a:rPr lang="en-US" dirty="0" smtClean="0"/>
              <a:t>/SP2UserFiles/Program/211/Pullman%20LTAR%20Proposal.pdf, a simplified</a:t>
            </a:r>
            <a:r>
              <a:rPr lang="en-US" baseline="0" dirty="0" smtClean="0"/>
              <a:t> description is located here: https://</a:t>
            </a:r>
            <a:r>
              <a:rPr lang="en-US" baseline="0" dirty="0" err="1" smtClean="0"/>
              <a:t>www.reacchpna.org</a:t>
            </a:r>
            <a:r>
              <a:rPr lang="en-US" baseline="0" dirty="0" smtClean="0"/>
              <a:t>/sites/default/files/1.3.pdf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15D82D6C-E782-42CD-A31D-55ADCB30E215}" type="slidenum">
              <a:rPr lang="en-US" smtClean="0"/>
              <a:t>21</a:t>
            </a:fld>
            <a:endParaRPr lang="en-US"/>
          </a:p>
        </p:txBody>
      </p:sp>
    </p:spTree>
    <p:extLst>
      <p:ext uri="{BB962C8B-B14F-4D97-AF65-F5344CB8AC3E}">
        <p14:creationId xmlns:p14="http://schemas.microsoft.com/office/powerpoint/2010/main" val="1066366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From Carbon Report by T. Brown and D. Huggins</a:t>
            </a:r>
            <a:endParaRPr lang="en-US" dirty="0"/>
          </a:p>
        </p:txBody>
      </p:sp>
      <p:sp>
        <p:nvSpPr>
          <p:cNvPr id="4" name="Slide Number Placeholder 3"/>
          <p:cNvSpPr>
            <a:spLocks noGrp="1"/>
          </p:cNvSpPr>
          <p:nvPr>
            <p:ph type="sldNum" sz="quarter" idx="10"/>
          </p:nvPr>
        </p:nvSpPr>
        <p:spPr/>
        <p:txBody>
          <a:bodyPr/>
          <a:lstStyle/>
          <a:p>
            <a:fld id="{15D82D6C-E782-42CD-A31D-55ADCB30E215}" type="slidenum">
              <a:rPr lang="en-US" smtClean="0"/>
              <a:t>22</a:t>
            </a:fld>
            <a:endParaRPr lang="en-US"/>
          </a:p>
        </p:txBody>
      </p:sp>
    </p:spTree>
    <p:extLst>
      <p:ext uri="{BB962C8B-B14F-4D97-AF65-F5344CB8AC3E}">
        <p14:creationId xmlns:p14="http://schemas.microsoft.com/office/powerpoint/2010/main" val="3729993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82D6C-E782-42CD-A31D-55ADCB30E215}" type="slidenum">
              <a:rPr lang="en-US" smtClean="0"/>
              <a:t>24</a:t>
            </a:fld>
            <a:endParaRPr lang="en-US"/>
          </a:p>
        </p:txBody>
      </p:sp>
    </p:spTree>
    <p:extLst>
      <p:ext uri="{BB962C8B-B14F-4D97-AF65-F5344CB8AC3E}">
        <p14:creationId xmlns:p14="http://schemas.microsoft.com/office/powerpoint/2010/main" val="1784681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discussion or a short report could be used to</a:t>
            </a:r>
            <a:r>
              <a:rPr lang="en-US" baseline="0" dirty="0" smtClean="0"/>
              <a:t> help the students dig into the case-studies. Students could also be assigned one practice and could analyze how each farmer in 3 different case studies was able to utilize their specific cultivation practice to maximize sustainability, what challenges had to be addressed, and other variables.</a:t>
            </a:r>
            <a:endParaRPr lang="en-US" dirty="0"/>
          </a:p>
        </p:txBody>
      </p:sp>
      <p:sp>
        <p:nvSpPr>
          <p:cNvPr id="4" name="Slide Number Placeholder 3"/>
          <p:cNvSpPr>
            <a:spLocks noGrp="1"/>
          </p:cNvSpPr>
          <p:nvPr>
            <p:ph type="sldNum" sz="quarter" idx="10"/>
          </p:nvPr>
        </p:nvSpPr>
        <p:spPr/>
        <p:txBody>
          <a:bodyPr/>
          <a:lstStyle/>
          <a:p>
            <a:fld id="{15D82D6C-E782-42CD-A31D-55ADCB30E215}" type="slidenum">
              <a:rPr lang="en-US" smtClean="0"/>
              <a:t>25</a:t>
            </a:fld>
            <a:endParaRPr lang="en-US"/>
          </a:p>
        </p:txBody>
      </p:sp>
    </p:spTree>
    <p:extLst>
      <p:ext uri="{BB962C8B-B14F-4D97-AF65-F5344CB8AC3E}">
        <p14:creationId xmlns:p14="http://schemas.microsoft.com/office/powerpoint/2010/main" val="1652068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82D6C-E782-42CD-A31D-55ADCB30E215}" type="slidenum">
              <a:rPr lang="en-US" smtClean="0"/>
              <a:t>2</a:t>
            </a:fld>
            <a:endParaRPr lang="en-US"/>
          </a:p>
        </p:txBody>
      </p:sp>
    </p:spTree>
    <p:extLst>
      <p:ext uri="{BB962C8B-B14F-4D97-AF65-F5344CB8AC3E}">
        <p14:creationId xmlns:p14="http://schemas.microsoft.com/office/powerpoint/2010/main" val="2735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http://extension.psu.edu/agronomy-guide/cm/sec1/sec11g0</a:t>
            </a:r>
          </a:p>
          <a:p>
            <a:r>
              <a:rPr lang="en-US" dirty="0" smtClean="0"/>
              <a:t>http://projects.czu.cz/EF/prednasky_2_eng.html</a:t>
            </a:r>
          </a:p>
          <a:p>
            <a:pPr rtl="0"/>
            <a:r>
              <a:rPr lang="en-US" sz="1200" b="1" i="0" kern="1200" dirty="0" smtClean="0">
                <a:solidFill>
                  <a:schemeClr val="tx1"/>
                </a:solidFill>
                <a:effectLst/>
                <a:latin typeface="+mn-lt"/>
                <a:ea typeface="+mn-ea"/>
                <a:cs typeface="+mn-cs"/>
              </a:rPr>
              <a:t>Book:</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Physical Control Methods in Plant Protection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edited by Charles Vincent, Bernhard </a:t>
            </a:r>
            <a:r>
              <a:rPr lang="en-US" sz="1200" b="0" i="0" kern="1200" dirty="0" err="1" smtClean="0">
                <a:solidFill>
                  <a:schemeClr val="tx1"/>
                </a:solidFill>
                <a:effectLst/>
                <a:latin typeface="+mn-lt"/>
                <a:ea typeface="+mn-ea"/>
                <a:cs typeface="+mn-cs"/>
              </a:rPr>
              <a:t>Panneton</a:t>
            </a:r>
            <a:r>
              <a:rPr lang="en-US" sz="1200" b="0" i="0" kern="1200" dirty="0" smtClean="0">
                <a:solidFill>
                  <a:schemeClr val="tx1"/>
                </a:solidFill>
                <a:effectLst/>
                <a:latin typeface="+mn-lt"/>
                <a:ea typeface="+mn-ea"/>
                <a:cs typeface="+mn-cs"/>
              </a:rPr>
              <a:t>, Francis </a:t>
            </a:r>
            <a:r>
              <a:rPr lang="en-US" sz="1200" b="0" i="0" kern="1200" dirty="0" err="1" smtClean="0">
                <a:solidFill>
                  <a:schemeClr val="tx1"/>
                </a:solidFill>
                <a:effectLst/>
                <a:latin typeface="+mn-lt"/>
                <a:ea typeface="+mn-ea"/>
                <a:cs typeface="+mn-cs"/>
              </a:rPr>
              <a:t>Fleurat-Lessar</a:t>
            </a:r>
            <a:endParaRPr lang="en-US" dirty="0"/>
          </a:p>
        </p:txBody>
      </p:sp>
      <p:sp>
        <p:nvSpPr>
          <p:cNvPr id="4" name="Slide Number Placeholder 3"/>
          <p:cNvSpPr>
            <a:spLocks noGrp="1"/>
          </p:cNvSpPr>
          <p:nvPr>
            <p:ph type="sldNum" sz="quarter" idx="10"/>
          </p:nvPr>
        </p:nvSpPr>
        <p:spPr/>
        <p:txBody>
          <a:bodyPr/>
          <a:lstStyle/>
          <a:p>
            <a:fld id="{15D82D6C-E782-42CD-A31D-55ADCB30E215}" type="slidenum">
              <a:rPr lang="en-US" smtClean="0"/>
              <a:t>5</a:t>
            </a:fld>
            <a:endParaRPr lang="en-US"/>
          </a:p>
        </p:txBody>
      </p:sp>
    </p:spTree>
    <p:extLst>
      <p:ext uri="{BB962C8B-B14F-4D97-AF65-F5344CB8AC3E}">
        <p14:creationId xmlns:p14="http://schemas.microsoft.com/office/powerpoint/2010/main" val="2851518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Reference: </a:t>
            </a:r>
            <a:r>
              <a:rPr lang="en-US" sz="1200" b="0" i="0" u="none" strike="noStrike" kern="1200" baseline="0" dirty="0" err="1" smtClean="0">
                <a:solidFill>
                  <a:schemeClr val="tx1"/>
                </a:solidFill>
                <a:latin typeface="+mn-lt"/>
                <a:ea typeface="+mn-ea"/>
                <a:cs typeface="+mn-cs"/>
              </a:rPr>
              <a:t>Kok,H</a:t>
            </a:r>
            <a:r>
              <a:rPr lang="en-US" sz="1200" b="0" i="0" u="none" strike="noStrike" kern="1200" baseline="0" dirty="0" smtClean="0">
                <a:solidFill>
                  <a:schemeClr val="tx1"/>
                </a:solidFill>
                <a:latin typeface="+mn-lt"/>
                <a:ea typeface="+mn-ea"/>
                <a:cs typeface="+mn-cs"/>
              </a:rPr>
              <a:t>., R.I. </a:t>
            </a:r>
            <a:r>
              <a:rPr lang="en-US" sz="1200" b="0" i="0" u="none" strike="noStrike" kern="1200" baseline="0" dirty="0" err="1" smtClean="0">
                <a:solidFill>
                  <a:schemeClr val="tx1"/>
                </a:solidFill>
                <a:latin typeface="+mn-lt"/>
                <a:ea typeface="+mn-ea"/>
                <a:cs typeface="+mn-cs"/>
              </a:rPr>
              <a:t>Papendick</a:t>
            </a:r>
            <a:r>
              <a:rPr lang="en-US" sz="1200" b="0" i="0" u="none" strike="noStrike" kern="1200" baseline="0" dirty="0" smtClean="0">
                <a:solidFill>
                  <a:schemeClr val="tx1"/>
                </a:solidFill>
                <a:latin typeface="+mn-lt"/>
                <a:ea typeface="+mn-ea"/>
                <a:cs typeface="+mn-cs"/>
              </a:rPr>
              <a:t>, and K.E. Saxton. 2009. STEEP: Impact of long-term conservation farming research and education in Pacific Northwest </a:t>
            </a:r>
            <a:r>
              <a:rPr lang="en-US" sz="1200" b="0" i="0" u="none" strike="noStrike" kern="1200" baseline="0" dirty="0" err="1" smtClean="0">
                <a:solidFill>
                  <a:schemeClr val="tx1"/>
                </a:solidFill>
                <a:latin typeface="+mn-lt"/>
                <a:ea typeface="+mn-ea"/>
                <a:cs typeface="+mn-cs"/>
              </a:rPr>
              <a:t>wheatlands</a:t>
            </a:r>
            <a:r>
              <a:rPr lang="en-US" sz="1200" b="0" i="0" u="none" strike="noStrike" kern="1200" baseline="0" dirty="0" smtClean="0">
                <a:solidFill>
                  <a:schemeClr val="tx1"/>
                </a:solidFill>
                <a:latin typeface="+mn-lt"/>
                <a:ea typeface="+mn-ea"/>
                <a:cs typeface="+mn-cs"/>
              </a:rPr>
              <a:t>. Journal of Soil and Water Conservation: Volume 64 (Issue 4): pages 253-264.</a:t>
            </a:r>
          </a:p>
        </p:txBody>
      </p:sp>
      <p:sp>
        <p:nvSpPr>
          <p:cNvPr id="4" name="Slide Number Placeholder 3"/>
          <p:cNvSpPr>
            <a:spLocks noGrp="1"/>
          </p:cNvSpPr>
          <p:nvPr>
            <p:ph type="sldNum" sz="quarter" idx="10"/>
          </p:nvPr>
        </p:nvSpPr>
        <p:spPr/>
        <p:txBody>
          <a:bodyPr/>
          <a:lstStyle/>
          <a:p>
            <a:fld id="{15D82D6C-E782-42CD-A31D-55ADCB30E215}" type="slidenum">
              <a:rPr lang="en-US" smtClean="0"/>
              <a:t>11</a:t>
            </a:fld>
            <a:endParaRPr lang="en-US"/>
          </a:p>
        </p:txBody>
      </p:sp>
    </p:spTree>
    <p:extLst>
      <p:ext uri="{BB962C8B-B14F-4D97-AF65-F5344CB8AC3E}">
        <p14:creationId xmlns:p14="http://schemas.microsoft.com/office/powerpoint/2010/main" val="367005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Douglas, C.L., </a:t>
            </a:r>
            <a:r>
              <a:rPr lang="en-US" sz="1200" b="0" i="0" u="none" strike="noStrike" kern="1200" baseline="0" dirty="0" smtClean="0">
                <a:solidFill>
                  <a:schemeClr val="tx1"/>
                </a:solidFill>
                <a:latin typeface="+mn-lt"/>
                <a:ea typeface="+mn-ea"/>
                <a:cs typeface="+mn-cs"/>
              </a:rPr>
              <a:t>R.W. Rickman, B.L. </a:t>
            </a:r>
            <a:r>
              <a:rPr lang="en-US" sz="1200" b="0" i="0" u="none" strike="noStrike" kern="1200" baseline="0" dirty="0" err="1" smtClean="0">
                <a:solidFill>
                  <a:schemeClr val="tx1"/>
                </a:solidFill>
                <a:latin typeface="+mn-lt"/>
                <a:ea typeface="+mn-ea"/>
                <a:cs typeface="+mn-cs"/>
              </a:rPr>
              <a:t>Klepper</a:t>
            </a:r>
            <a:r>
              <a:rPr lang="en-US" sz="1200" b="0" i="0" u="none" strike="noStrike" kern="1200" baseline="0" dirty="0" smtClean="0">
                <a:solidFill>
                  <a:schemeClr val="tx1"/>
                </a:solidFill>
                <a:latin typeface="+mn-lt"/>
                <a:ea typeface="+mn-ea"/>
                <a:cs typeface="+mn-cs"/>
              </a:rPr>
              <a:t>, J.F. </a:t>
            </a:r>
            <a:r>
              <a:rPr lang="en-US" sz="1200" b="0" i="0" u="none" strike="noStrike" kern="1200" baseline="0" dirty="0" err="1" smtClean="0">
                <a:solidFill>
                  <a:schemeClr val="tx1"/>
                </a:solidFill>
                <a:latin typeface="+mn-lt"/>
                <a:ea typeface="+mn-ea"/>
                <a:cs typeface="+mn-cs"/>
              </a:rPr>
              <a:t>Zuzel</a:t>
            </a:r>
            <a:r>
              <a:rPr lang="en-US" sz="1200" b="0" i="0" u="none" strike="noStrike" kern="1200" baseline="0" dirty="0" smtClean="0">
                <a:solidFill>
                  <a:schemeClr val="tx1"/>
                </a:solidFill>
                <a:latin typeface="+mn-lt"/>
                <a:ea typeface="+mn-ea"/>
                <a:cs typeface="+mn-cs"/>
              </a:rPr>
              <a:t>, and D.J. </a:t>
            </a:r>
            <a:r>
              <a:rPr lang="en-US" sz="1200" b="0" i="0" u="none" strike="noStrike" kern="1200" baseline="0" dirty="0" err="1" smtClean="0">
                <a:solidFill>
                  <a:schemeClr val="tx1"/>
                </a:solidFill>
                <a:latin typeface="+mn-lt"/>
                <a:ea typeface="+mn-ea"/>
                <a:cs typeface="+mn-cs"/>
              </a:rPr>
              <a:t>Wysocki</a:t>
            </a:r>
            <a:r>
              <a:rPr lang="en-US" sz="1200" b="0" i="0" u="none" strike="noStrike" kern="1200" baseline="0" dirty="0" smtClean="0">
                <a:solidFill>
                  <a:schemeClr val="tx1"/>
                </a:solidFill>
                <a:latin typeface="+mn-lt"/>
                <a:ea typeface="+mn-ea"/>
                <a:cs typeface="+mn-cs"/>
              </a:rPr>
              <a:t>. 1992  </a:t>
            </a:r>
            <a:r>
              <a:rPr lang="en-US" sz="1200" b="0" i="0" u="none" strike="noStrike" kern="1200" baseline="0" dirty="0" err="1" smtClean="0">
                <a:solidFill>
                  <a:schemeClr val="tx1"/>
                </a:solidFill>
                <a:latin typeface="+mn-lt"/>
                <a:ea typeface="+mn-ea"/>
                <a:cs typeface="+mn-cs"/>
              </a:rPr>
              <a:t>Agroclimatic</a:t>
            </a:r>
            <a:r>
              <a:rPr lang="en-US" sz="1200" b="0" i="0" u="none" strike="noStrike" kern="1200" baseline="0" dirty="0" smtClean="0">
                <a:solidFill>
                  <a:schemeClr val="tx1"/>
                </a:solidFill>
                <a:latin typeface="+mn-lt"/>
                <a:ea typeface="+mn-ea"/>
                <a:cs typeface="+mn-cs"/>
              </a:rPr>
              <a:t> Zones for </a:t>
            </a:r>
            <a:r>
              <a:rPr lang="en-US" sz="1200" b="0" i="0" u="none" strike="noStrike" kern="1200" baseline="0" dirty="0" err="1" smtClean="0">
                <a:solidFill>
                  <a:schemeClr val="tx1"/>
                </a:solidFill>
                <a:latin typeface="+mn-lt"/>
                <a:ea typeface="+mn-ea"/>
                <a:cs typeface="+mn-cs"/>
              </a:rPr>
              <a:t>Dryland</a:t>
            </a:r>
            <a:r>
              <a:rPr lang="en-US" sz="1200" b="0" i="0" u="none" strike="noStrike" kern="1200" baseline="0" dirty="0" smtClean="0">
                <a:solidFill>
                  <a:schemeClr val="tx1"/>
                </a:solidFill>
                <a:latin typeface="+mn-lt"/>
                <a:ea typeface="+mn-ea"/>
                <a:cs typeface="+mn-cs"/>
              </a:rPr>
              <a:t> Winter Wheat Producing Areas of</a:t>
            </a:r>
          </a:p>
          <a:p>
            <a:r>
              <a:rPr lang="en-US" sz="1200" b="0" i="0" u="none" strike="noStrike" kern="1200" baseline="0" dirty="0" err="1" smtClean="0">
                <a:solidFill>
                  <a:schemeClr val="tx1"/>
                </a:solidFill>
                <a:latin typeface="+mn-lt"/>
                <a:ea typeface="+mn-ea"/>
                <a:cs typeface="+mn-cs"/>
              </a:rPr>
              <a:t>ldaho</a:t>
            </a:r>
            <a:r>
              <a:rPr lang="en-US" sz="1200" b="0" i="0" u="none" strike="noStrike" kern="1200" baseline="0" dirty="0" smtClean="0">
                <a:solidFill>
                  <a:schemeClr val="tx1"/>
                </a:solidFill>
                <a:latin typeface="+mn-lt"/>
                <a:ea typeface="+mn-ea"/>
                <a:cs typeface="+mn-cs"/>
              </a:rPr>
              <a:t>, Washington, and Oregon.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Winter wheat and spring wheat photos taken by Tabitha Brown. From Cook Agronomy Farm.</a:t>
            </a:r>
            <a:endParaRPr lang="en-US" dirty="0"/>
          </a:p>
        </p:txBody>
      </p:sp>
      <p:sp>
        <p:nvSpPr>
          <p:cNvPr id="4" name="Slide Number Placeholder 3"/>
          <p:cNvSpPr>
            <a:spLocks noGrp="1"/>
          </p:cNvSpPr>
          <p:nvPr>
            <p:ph type="sldNum" sz="quarter" idx="10"/>
          </p:nvPr>
        </p:nvSpPr>
        <p:spPr/>
        <p:txBody>
          <a:bodyPr/>
          <a:lstStyle/>
          <a:p>
            <a:fld id="{15D82D6C-E782-42CD-A31D-55ADCB30E215}" type="slidenum">
              <a:rPr lang="en-US" smtClean="0"/>
              <a:t>12</a:t>
            </a:fld>
            <a:endParaRPr lang="en-US"/>
          </a:p>
        </p:txBody>
      </p:sp>
    </p:spTree>
    <p:extLst>
      <p:ext uri="{BB962C8B-B14F-4D97-AF65-F5344CB8AC3E}">
        <p14:creationId xmlns:p14="http://schemas.microsoft.com/office/powerpoint/2010/main" val="378603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References: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smtClean="0"/>
              <a:t>Feng</a:t>
            </a:r>
            <a:r>
              <a:rPr lang="en-US" dirty="0" smtClean="0"/>
              <a:t> et al., 2011</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smtClean="0"/>
              <a:t>Schillinger</a:t>
            </a:r>
            <a:r>
              <a:rPr lang="en-US" dirty="0" smtClean="0"/>
              <a:t> and Young, 2004</a:t>
            </a:r>
          </a:p>
          <a:p>
            <a:endParaRPr lang="en-US" dirty="0"/>
          </a:p>
        </p:txBody>
      </p:sp>
      <p:sp>
        <p:nvSpPr>
          <p:cNvPr id="4" name="Slide Number Placeholder 3"/>
          <p:cNvSpPr>
            <a:spLocks noGrp="1"/>
          </p:cNvSpPr>
          <p:nvPr>
            <p:ph type="sldNum" sz="quarter" idx="10"/>
          </p:nvPr>
        </p:nvSpPr>
        <p:spPr/>
        <p:txBody>
          <a:bodyPr/>
          <a:lstStyle/>
          <a:p>
            <a:fld id="{15D82D6C-E782-42CD-A31D-55ADCB30E215}" type="slidenum">
              <a:rPr lang="en-US" smtClean="0"/>
              <a:t>13</a:t>
            </a:fld>
            <a:endParaRPr lang="en-US"/>
          </a:p>
        </p:txBody>
      </p:sp>
    </p:spTree>
    <p:extLst>
      <p:ext uri="{BB962C8B-B14F-4D97-AF65-F5344CB8AC3E}">
        <p14:creationId xmlns:p14="http://schemas.microsoft.com/office/powerpoint/2010/main" val="75026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should be part of the exercise: consider pros and cons of changing a practice versus changing and entire cropping system. It may take time to learn the new approach and for the soil/crop to respond. Would a farmer go broke before benefits are achieved. What safe guards are there to help farmers try new things to improve sustainability. These would be great things for the students to explore.</a:t>
            </a:r>
            <a:endParaRPr lang="en-US" dirty="0"/>
          </a:p>
        </p:txBody>
      </p:sp>
      <p:sp>
        <p:nvSpPr>
          <p:cNvPr id="4" name="Slide Number Placeholder 3"/>
          <p:cNvSpPr>
            <a:spLocks noGrp="1"/>
          </p:cNvSpPr>
          <p:nvPr>
            <p:ph type="sldNum" sz="quarter" idx="10"/>
          </p:nvPr>
        </p:nvSpPr>
        <p:spPr/>
        <p:txBody>
          <a:bodyPr/>
          <a:lstStyle/>
          <a:p>
            <a:fld id="{15D82D6C-E782-42CD-A31D-55ADCB30E215}" type="slidenum">
              <a:rPr lang="en-US" smtClean="0"/>
              <a:t>15</a:t>
            </a:fld>
            <a:endParaRPr lang="en-US"/>
          </a:p>
        </p:txBody>
      </p:sp>
    </p:spTree>
    <p:extLst>
      <p:ext uri="{BB962C8B-B14F-4D97-AF65-F5344CB8AC3E}">
        <p14:creationId xmlns:p14="http://schemas.microsoft.com/office/powerpoint/2010/main" val="3177731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Utilize the STEEP</a:t>
            </a:r>
            <a:r>
              <a:rPr lang="en-US" baseline="0" dirty="0" smtClean="0"/>
              <a:t> website to gain some background information on the STEEP project. It is credited with helping farmers alter production practices to reduce erosion and increase production.</a:t>
            </a:r>
            <a:endParaRPr lang="en-US" dirty="0"/>
          </a:p>
        </p:txBody>
      </p:sp>
      <p:sp>
        <p:nvSpPr>
          <p:cNvPr id="4" name="Slide Number Placeholder 3"/>
          <p:cNvSpPr>
            <a:spLocks noGrp="1"/>
          </p:cNvSpPr>
          <p:nvPr>
            <p:ph type="sldNum" sz="quarter" idx="10"/>
          </p:nvPr>
        </p:nvSpPr>
        <p:spPr/>
        <p:txBody>
          <a:bodyPr/>
          <a:lstStyle/>
          <a:p>
            <a:fld id="{15D82D6C-E782-42CD-A31D-55ADCB30E215}" type="slidenum">
              <a:rPr lang="en-US" smtClean="0"/>
              <a:t>18</a:t>
            </a:fld>
            <a:endParaRPr lang="en-US"/>
          </a:p>
        </p:txBody>
      </p:sp>
    </p:spTree>
    <p:extLst>
      <p:ext uri="{BB962C8B-B14F-4D97-AF65-F5344CB8AC3E}">
        <p14:creationId xmlns:p14="http://schemas.microsoft.com/office/powerpoint/2010/main" val="393656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Reference:</a:t>
            </a:r>
            <a:r>
              <a:rPr lang="en-US" baseline="0" dirty="0" smtClean="0"/>
              <a:t> </a:t>
            </a:r>
            <a:r>
              <a:rPr lang="en-US" baseline="0" dirty="0" err="1" smtClean="0"/>
              <a:t>Kok</a:t>
            </a:r>
            <a:r>
              <a:rPr lang="en-US" baseline="0" dirty="0" smtClean="0"/>
              <a:t> 2007</a:t>
            </a:r>
            <a:endParaRPr lang="en-US" dirty="0" smtClean="0"/>
          </a:p>
          <a:p>
            <a:endParaRPr lang="en-US" dirty="0"/>
          </a:p>
        </p:txBody>
      </p:sp>
      <p:sp>
        <p:nvSpPr>
          <p:cNvPr id="4" name="Slide Number Placeholder 3"/>
          <p:cNvSpPr>
            <a:spLocks noGrp="1"/>
          </p:cNvSpPr>
          <p:nvPr>
            <p:ph type="sldNum" sz="quarter" idx="10"/>
          </p:nvPr>
        </p:nvSpPr>
        <p:spPr/>
        <p:txBody>
          <a:bodyPr/>
          <a:lstStyle/>
          <a:p>
            <a:fld id="{15D82D6C-E782-42CD-A31D-55ADCB30E215}" type="slidenum">
              <a:rPr lang="en-US" smtClean="0"/>
              <a:t>19</a:t>
            </a:fld>
            <a:endParaRPr lang="en-US"/>
          </a:p>
        </p:txBody>
      </p:sp>
    </p:spTree>
    <p:extLst>
      <p:ext uri="{BB962C8B-B14F-4D97-AF65-F5344CB8AC3E}">
        <p14:creationId xmlns:p14="http://schemas.microsoft.com/office/powerpoint/2010/main" val="3220086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8941061" cy="1927225"/>
          </a:xfrm>
        </p:spPr>
        <p:txBody>
          <a:bodyPr anchor="b">
            <a:noAutofit/>
          </a:bodyPr>
          <a:lstStyle>
            <a:lvl1pPr>
              <a:defRPr sz="4800" b="1"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7EF493-3391-491B-A25E-18E92D4B0982}" type="datetimeFigureOut">
              <a:rPr lang="en-US" smtClean="0"/>
              <a:pPr/>
              <a:t>9/19/16</a:t>
            </a:fld>
            <a:endParaRPr lang="en-US"/>
          </a:p>
        </p:txBody>
      </p:sp>
      <p:sp>
        <p:nvSpPr>
          <p:cNvPr id="6" name="Slide Number Placeholder 5"/>
          <p:cNvSpPr>
            <a:spLocks noGrp="1"/>
          </p:cNvSpPr>
          <p:nvPr>
            <p:ph type="sldNum" sz="quarter" idx="12"/>
          </p:nvPr>
        </p:nvSpPr>
        <p:spPr/>
        <p:txBody>
          <a:bodyPr/>
          <a:lstStyle/>
          <a:p>
            <a:fld id="{BD256765-5DD6-4085-B3A9-49CB8C96C18F}" type="slidenum">
              <a:rPr lang="en-US" smtClean="0"/>
              <a:pPr/>
              <a:t>‹#›</a:t>
            </a:fld>
            <a:endParaRPr lang="en-US"/>
          </a:p>
        </p:txBody>
      </p:sp>
      <p:cxnSp>
        <p:nvCxnSpPr>
          <p:cNvPr id="8" name="Straight Connector 7"/>
          <p:cNvCxnSpPr/>
          <p:nvPr/>
        </p:nvCxnSpPr>
        <p:spPr>
          <a:xfrm>
            <a:off x="914401" y="3398520"/>
            <a:ext cx="878231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3730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71975" y="1600200"/>
            <a:ext cx="9551199"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EF493-3391-491B-A25E-18E92D4B0982}"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56765-5DD6-4085-B3A9-49CB8C96C18F}" type="slidenum">
              <a:rPr lang="en-US" smtClean="0"/>
              <a:pPr/>
              <a:t>‹#›</a:t>
            </a:fld>
            <a:endParaRPr lang="en-US"/>
          </a:p>
        </p:txBody>
      </p:sp>
    </p:spTree>
    <p:extLst>
      <p:ext uri="{BB962C8B-B14F-4D97-AF65-F5344CB8AC3E}">
        <p14:creationId xmlns:p14="http://schemas.microsoft.com/office/powerpoint/2010/main" val="21057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a:solidFill>
            <a:schemeClr val="bg1">
              <a:lumMod val="85000"/>
              <a:alpha val="46000"/>
            </a:schemeClr>
          </a:solidFill>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EF493-3391-491B-A25E-18E92D4B0982}"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56765-5DD6-4085-B3A9-49CB8C96C18F}" type="slidenum">
              <a:rPr lang="en-US" smtClean="0"/>
              <a:pPr/>
              <a:t>‹#›</a:t>
            </a:fld>
            <a:endParaRPr lang="en-US"/>
          </a:p>
        </p:txBody>
      </p:sp>
    </p:spTree>
    <p:extLst>
      <p:ext uri="{BB962C8B-B14F-4D97-AF65-F5344CB8AC3E}">
        <p14:creationId xmlns:p14="http://schemas.microsoft.com/office/powerpoint/2010/main" val="12033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8738" y="18288"/>
            <a:ext cx="1230776" cy="329184"/>
          </a:xfrm>
        </p:spPr>
        <p:txBody>
          <a:bodyPr/>
          <a:lstStyle/>
          <a:p>
            <a:fld id="{927EF493-3391-491B-A25E-18E92D4B0982}" type="datetimeFigureOut">
              <a:rPr lang="en-US" smtClean="0"/>
              <a:pPr/>
              <a:t>9/19/16</a:t>
            </a:fld>
            <a:endParaRPr lang="en-US"/>
          </a:p>
        </p:txBody>
      </p:sp>
      <p:sp>
        <p:nvSpPr>
          <p:cNvPr id="5" name="Footer Placeholder 4"/>
          <p:cNvSpPr>
            <a:spLocks noGrp="1"/>
          </p:cNvSpPr>
          <p:nvPr>
            <p:ph type="ftr" sz="quarter" idx="11"/>
          </p:nvPr>
        </p:nvSpPr>
        <p:spPr>
          <a:xfrm>
            <a:off x="4571999" y="18288"/>
            <a:ext cx="6585995" cy="329184"/>
          </a:xfrm>
        </p:spPr>
        <p:txBody>
          <a:bodyPr/>
          <a:lstStyle/>
          <a:p>
            <a:endParaRPr lang="en-US"/>
          </a:p>
        </p:txBody>
      </p:sp>
      <p:sp>
        <p:nvSpPr>
          <p:cNvPr id="6" name="Slide Number Placeholder 5"/>
          <p:cNvSpPr>
            <a:spLocks noGrp="1"/>
          </p:cNvSpPr>
          <p:nvPr>
            <p:ph type="sldNum" sz="quarter" idx="12"/>
          </p:nvPr>
        </p:nvSpPr>
        <p:spPr>
          <a:xfrm>
            <a:off x="11250596" y="18288"/>
            <a:ext cx="760071" cy="329184"/>
          </a:xfrm>
        </p:spPr>
        <p:txBody>
          <a:bodyPr/>
          <a:lstStyle>
            <a:lvl1pPr algn="ctr">
              <a:defRPr/>
            </a:lvl1pPr>
          </a:lstStyle>
          <a:p>
            <a:fld id="{BD256765-5DD6-4085-B3A9-49CB8C96C18F}" type="slidenum">
              <a:rPr lang="en-US" smtClean="0"/>
              <a:pPr/>
              <a:t>‹#›</a:t>
            </a:fld>
            <a:endParaRPr lang="en-US"/>
          </a:p>
        </p:txBody>
      </p:sp>
    </p:spTree>
    <p:extLst>
      <p:ext uri="{BB962C8B-B14F-4D97-AF65-F5344CB8AC3E}">
        <p14:creationId xmlns:p14="http://schemas.microsoft.com/office/powerpoint/2010/main" val="20893328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2362201"/>
            <a:ext cx="8641031" cy="2200275"/>
          </a:xfrm>
        </p:spPr>
        <p:txBody>
          <a:bodyPr anchor="b">
            <a:normAutofit/>
          </a:bodyPr>
          <a:lstStyle>
            <a:lvl1pPr algn="l">
              <a:defRPr sz="4800" b="0"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5" y="4626865"/>
            <a:ext cx="8641031" cy="1500187"/>
          </a:xfrm>
        </p:spPr>
        <p:txBody>
          <a:bodyPr anchor="t">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7EF493-3391-491B-A25E-18E92D4B0982}"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56765-5DD6-4085-B3A9-49CB8C96C18F}"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7029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976" y="533400"/>
            <a:ext cx="9556616"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65638" y="1673352"/>
            <a:ext cx="4602567"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26025" y="1673352"/>
            <a:ext cx="4602567"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7EF493-3391-491B-A25E-18E92D4B0982}" type="datetimeFigureOut">
              <a:rPr lang="en-US" smtClean="0"/>
              <a:pPr/>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56765-5DD6-4085-B3A9-49CB8C96C18F}" type="slidenum">
              <a:rPr lang="en-US" smtClean="0"/>
              <a:pPr/>
              <a:t>‹#›</a:t>
            </a:fld>
            <a:endParaRPr lang="en-US"/>
          </a:p>
        </p:txBody>
      </p:sp>
    </p:spTree>
    <p:extLst>
      <p:ext uri="{BB962C8B-B14F-4D97-AF65-F5344CB8AC3E}">
        <p14:creationId xmlns:p14="http://schemas.microsoft.com/office/powerpoint/2010/main" val="111501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78868" y="1676400"/>
            <a:ext cx="4589321"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78868" y="2438400"/>
            <a:ext cx="4589321" cy="42683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13" y="1676400"/>
            <a:ext cx="4589321"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13" y="2438400"/>
            <a:ext cx="4589321" cy="42683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7EF493-3391-491B-A25E-18E92D4B0982}" type="datetimeFigureOut">
              <a:rPr lang="en-US" smtClean="0"/>
              <a:pPr/>
              <a:t>9/19/16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56765-5DD6-4085-B3A9-49CB8C96C18F}" type="slidenum">
              <a:rPr lang="en-US" smtClean="0"/>
              <a:pPr/>
              <a:t>‹#›</a:t>
            </a:fld>
            <a:endParaRPr lang="en-US"/>
          </a:p>
        </p:txBody>
      </p:sp>
      <p:cxnSp>
        <p:nvCxnSpPr>
          <p:cNvPr id="11" name="Straight Connector 10"/>
          <p:cNvCxnSpPr/>
          <p:nvPr/>
        </p:nvCxnSpPr>
        <p:spPr>
          <a:xfrm flipH="1">
            <a:off x="4984736" y="1691640"/>
            <a:ext cx="1059" cy="501506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96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7EF493-3391-491B-A25E-18E92D4B0982}" type="datetimeFigureOut">
              <a:rPr lang="en-US" smtClean="0"/>
              <a:pPr/>
              <a:t>9/19/16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56765-5DD6-4085-B3A9-49CB8C96C18F}" type="slidenum">
              <a:rPr lang="en-US" smtClean="0"/>
              <a:pPr/>
              <a:t>‹#›</a:t>
            </a:fld>
            <a:endParaRPr lang="en-US"/>
          </a:p>
        </p:txBody>
      </p:sp>
    </p:spTree>
    <p:extLst>
      <p:ext uri="{BB962C8B-B14F-4D97-AF65-F5344CB8AC3E}">
        <p14:creationId xmlns:p14="http://schemas.microsoft.com/office/powerpoint/2010/main" val="170918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EF493-3391-491B-A25E-18E92D4B0982}" type="datetimeFigureOut">
              <a:rPr lang="en-US" smtClean="0"/>
              <a:pPr/>
              <a:t>9/19/16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56765-5DD6-4085-B3A9-49CB8C96C18F}" type="slidenum">
              <a:rPr lang="en-US" smtClean="0"/>
              <a:pPr/>
              <a:t>‹#›</a:t>
            </a:fld>
            <a:endParaRPr lang="en-US"/>
          </a:p>
        </p:txBody>
      </p:sp>
    </p:spTree>
    <p:extLst>
      <p:ext uri="{BB962C8B-B14F-4D97-AF65-F5344CB8AC3E}">
        <p14:creationId xmlns:p14="http://schemas.microsoft.com/office/powerpoint/2010/main" val="152173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803" y="792080"/>
            <a:ext cx="2353669"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692433" y="792080"/>
            <a:ext cx="7083656"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9804" y="2130553"/>
            <a:ext cx="2353669"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EF493-3391-491B-A25E-18E92D4B0982}" type="datetimeFigureOut">
              <a:rPr lang="en-US" smtClean="0"/>
              <a:pPr/>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56765-5DD6-4085-B3A9-49CB8C96C18F}" type="slidenum">
              <a:rPr lang="en-US" smtClean="0"/>
              <a:pPr/>
              <a:t>‹#›</a:t>
            </a:fld>
            <a:endParaRPr lang="en-US"/>
          </a:p>
        </p:txBody>
      </p:sp>
      <p:cxnSp>
        <p:nvCxnSpPr>
          <p:cNvPr id="9" name="Straight Connector 8"/>
          <p:cNvCxnSpPr/>
          <p:nvPr/>
        </p:nvCxnSpPr>
        <p:spPr>
          <a:xfrm rot="5400000">
            <a:off x="-212315"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49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491" y="792480"/>
            <a:ext cx="2313983"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700217" y="1016782"/>
            <a:ext cx="7036183" cy="487638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99492" y="2133600"/>
            <a:ext cx="2310760"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EF493-3391-491B-A25E-18E92D4B0982}" type="datetimeFigureOut">
              <a:rPr lang="en-US" smtClean="0"/>
              <a:pPr/>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56765-5DD6-4085-B3A9-49CB8C96C18F}" type="slidenum">
              <a:rPr lang="en-US" smtClean="0"/>
              <a:pPr/>
              <a:t>‹#›</a:t>
            </a:fld>
            <a:endParaRPr lang="en-US"/>
          </a:p>
        </p:txBody>
      </p:sp>
    </p:spTree>
    <p:extLst>
      <p:ext uri="{BB962C8B-B14F-4D97-AF65-F5344CB8AC3E}">
        <p14:creationId xmlns:p14="http://schemas.microsoft.com/office/powerpoint/2010/main" val="16453476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Wheat-Moscow-Mid July (10).JPG"/>
          <p:cNvPicPr>
            <a:picLocks noChangeAspect="1"/>
          </p:cNvPicPr>
          <p:nvPr/>
        </p:nvPicPr>
        <p:blipFill rotWithShape="1">
          <a:blip r:embed="rId13" cstate="print">
            <a:extLst>
              <a:ext uri="{28A0092B-C50C-407E-A947-70E740481C1C}">
                <a14:useLocalDpi xmlns:a14="http://schemas.microsoft.com/office/drawing/2010/main" val="0"/>
              </a:ext>
            </a:extLst>
          </a:blip>
          <a:srcRect l="27384" r="49079"/>
          <a:stretch/>
        </p:blipFill>
        <p:spPr>
          <a:xfrm>
            <a:off x="11067863" y="347471"/>
            <a:ext cx="1138448" cy="6446520"/>
          </a:xfrm>
          <a:prstGeom prst="rect">
            <a:avLst/>
          </a:prstGeom>
          <a:effectLst/>
        </p:spPr>
      </p:pic>
      <p:sp>
        <p:nvSpPr>
          <p:cNvPr id="10" name="Rectangle 9"/>
          <p:cNvSpPr/>
          <p:nvPr/>
        </p:nvSpPr>
        <p:spPr>
          <a:xfrm>
            <a:off x="0" y="220786"/>
            <a:ext cx="9863728"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71976" y="533400"/>
            <a:ext cx="9691753"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71976" y="1600200"/>
            <a:ext cx="9691753"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927EF493-3391-491B-A25E-18E92D4B0982}" type="datetimeFigureOut">
              <a:rPr lang="en-US" smtClean="0"/>
              <a:pPr/>
              <a:t>9/19/16</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BD256765-5DD6-4085-B3A9-49CB8C96C18F}" type="slidenum">
              <a:rPr lang="en-US" smtClean="0"/>
              <a:pPr/>
              <a:t>‹#›</a:t>
            </a:fld>
            <a:endParaRPr lang="en-US"/>
          </a:p>
        </p:txBody>
      </p:sp>
      <p:pic>
        <p:nvPicPr>
          <p:cNvPr id="9" name="Picture 8" descr="REACCHlogo_wheat"/>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1067744" y="6350991"/>
            <a:ext cx="1148144" cy="507682"/>
          </a:xfrm>
          <a:prstGeom prst="rect">
            <a:avLst/>
          </a:prstGeom>
          <a:noFill/>
          <a:ln>
            <a:noFill/>
          </a:ln>
          <a:effectLst/>
        </p:spPr>
      </p:pic>
      <p:cxnSp>
        <p:nvCxnSpPr>
          <p:cNvPr id="12" name="Straight Connector 11"/>
          <p:cNvCxnSpPr/>
          <p:nvPr/>
        </p:nvCxnSpPr>
        <p:spPr>
          <a:xfrm>
            <a:off x="11067744" y="347471"/>
            <a:ext cx="0" cy="6511202"/>
          </a:xfrm>
          <a:prstGeom prst="line">
            <a:avLst/>
          </a:prstGeom>
          <a:ln w="41275" cmpd="sng">
            <a:prstDash val="solid"/>
          </a:ln>
          <a:effectLst>
            <a:outerShdw dist="38100" dir="5400000" algn="ctr" rotWithShape="0">
              <a:srgbClr val="93A299"/>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3984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pnwsteep.wsu.edu/index.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Cropping Systems &amp; Sustainability</a:t>
            </a:r>
            <a:endParaRPr lang="en-US" dirty="0"/>
          </a:p>
        </p:txBody>
      </p:sp>
      <p:sp>
        <p:nvSpPr>
          <p:cNvPr id="3" name="Subtitle 2"/>
          <p:cNvSpPr>
            <a:spLocks noGrp="1"/>
          </p:cNvSpPr>
          <p:nvPr>
            <p:ph type="subTitle" idx="1"/>
          </p:nvPr>
        </p:nvSpPr>
        <p:spPr/>
        <p:txBody>
          <a:bodyPr>
            <a:normAutofit/>
          </a:bodyPr>
          <a:lstStyle/>
          <a:p>
            <a:r>
              <a:rPr lang="en-US" sz="2800" dirty="0"/>
              <a:t>Farming methods to maximize profitability and sustainability</a:t>
            </a:r>
          </a:p>
        </p:txBody>
      </p:sp>
    </p:spTree>
    <p:extLst>
      <p:ext uri="{BB962C8B-B14F-4D97-AF65-F5344CB8AC3E}">
        <p14:creationId xmlns:p14="http://schemas.microsoft.com/office/powerpoint/2010/main" val="2803338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Cropping Systems are shaped </a:t>
            </a:r>
            <a:r>
              <a:rPr lang="en-US" dirty="0" smtClean="0"/>
              <a:t>by. . .</a:t>
            </a:r>
            <a:endParaRPr lang="en-US" dirty="0"/>
          </a:p>
        </p:txBody>
      </p:sp>
      <p:sp>
        <p:nvSpPr>
          <p:cNvPr id="3" name="Content Placeholder 2"/>
          <p:cNvSpPr>
            <a:spLocks noGrp="1"/>
          </p:cNvSpPr>
          <p:nvPr>
            <p:ph idx="1"/>
          </p:nvPr>
        </p:nvSpPr>
        <p:spPr/>
        <p:txBody>
          <a:bodyPr>
            <a:normAutofit/>
          </a:bodyPr>
          <a:lstStyle/>
          <a:p>
            <a:r>
              <a:rPr lang="en-US" dirty="0" smtClean="0"/>
              <a:t>Environmental Constraints</a:t>
            </a:r>
          </a:p>
          <a:p>
            <a:pPr lvl="1"/>
            <a:r>
              <a:rPr lang="en-US" dirty="0" smtClean="0"/>
              <a:t>Temperature</a:t>
            </a:r>
          </a:p>
          <a:p>
            <a:pPr lvl="1"/>
            <a:r>
              <a:rPr lang="en-US" dirty="0" smtClean="0"/>
              <a:t>Rainfall</a:t>
            </a:r>
          </a:p>
          <a:p>
            <a:pPr lvl="1"/>
            <a:r>
              <a:rPr lang="en-US" dirty="0" smtClean="0"/>
              <a:t>Humidity</a:t>
            </a:r>
          </a:p>
          <a:p>
            <a:pPr lvl="1"/>
            <a:r>
              <a:rPr lang="en-US" dirty="0"/>
              <a:t>S</a:t>
            </a:r>
            <a:r>
              <a:rPr lang="en-US" dirty="0" smtClean="0"/>
              <a:t>olar radiation</a:t>
            </a:r>
          </a:p>
          <a:p>
            <a:pPr lvl="1"/>
            <a:r>
              <a:rPr lang="en-US" dirty="0" smtClean="0"/>
              <a:t>wind</a:t>
            </a:r>
          </a:p>
          <a:p>
            <a:r>
              <a:rPr lang="en-US" dirty="0" smtClean="0"/>
              <a:t>Wed and Disease Pressure</a:t>
            </a:r>
          </a:p>
          <a:p>
            <a:pPr lvl="1"/>
            <a:r>
              <a:rPr lang="en-US" dirty="0" smtClean="0"/>
              <a:t>Beneficial and non-beneficial insects</a:t>
            </a:r>
          </a:p>
          <a:p>
            <a:pPr lvl="1"/>
            <a:r>
              <a:rPr lang="en-US" dirty="0" smtClean="0"/>
              <a:t>Pathogens  </a:t>
            </a:r>
          </a:p>
          <a:p>
            <a:r>
              <a:rPr lang="en-US" dirty="0" smtClean="0"/>
              <a:t>Crop Rotation and Tillage/Residue Management are tools used to achieve optimum yield under a given set of conditions.</a:t>
            </a:r>
            <a:endParaRPr lang="en-US" dirty="0"/>
          </a:p>
          <a:p>
            <a:endParaRPr lang="en-US" dirty="0"/>
          </a:p>
        </p:txBody>
      </p:sp>
    </p:spTree>
    <p:extLst>
      <p:ext uri="{BB962C8B-B14F-4D97-AF65-F5344CB8AC3E}">
        <p14:creationId xmlns:p14="http://schemas.microsoft.com/office/powerpoint/2010/main" val="179212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Rotation</a:t>
            </a:r>
            <a:endParaRPr lang="en-US" dirty="0"/>
          </a:p>
        </p:txBody>
      </p:sp>
      <p:sp>
        <p:nvSpPr>
          <p:cNvPr id="3" name="Content Placeholder 2"/>
          <p:cNvSpPr>
            <a:spLocks noGrp="1"/>
          </p:cNvSpPr>
          <p:nvPr>
            <p:ph idx="1"/>
          </p:nvPr>
        </p:nvSpPr>
        <p:spPr/>
        <p:txBody>
          <a:bodyPr>
            <a:normAutofit/>
          </a:bodyPr>
          <a:lstStyle/>
          <a:p>
            <a:r>
              <a:rPr lang="en-US" dirty="0" smtClean="0"/>
              <a:t>The sequence of different crops grown on the same piece of land. e.g. winter wheat-spring wheat-lentils, wheat–fallow (no crop), potato-soybean-wheat</a:t>
            </a:r>
          </a:p>
          <a:p>
            <a:r>
              <a:rPr lang="en-US" dirty="0" smtClean="0"/>
              <a:t>Crop Rotation Impacts:</a:t>
            </a:r>
          </a:p>
          <a:p>
            <a:pPr lvl="1"/>
            <a:r>
              <a:rPr lang="en-US" dirty="0" smtClean="0"/>
              <a:t>Nutrient supply to crops (soil fertility)</a:t>
            </a:r>
          </a:p>
          <a:p>
            <a:pPr lvl="1"/>
            <a:r>
              <a:rPr lang="en-US" dirty="0" smtClean="0"/>
              <a:t>Soil physical properties important to soil conservation and crop growth</a:t>
            </a:r>
          </a:p>
          <a:p>
            <a:pPr lvl="1"/>
            <a:r>
              <a:rPr lang="en-US" dirty="0" smtClean="0"/>
              <a:t>Population and diversity of soil microorganisms (including plant pathogens)</a:t>
            </a:r>
          </a:p>
          <a:p>
            <a:r>
              <a:rPr lang="en-US" dirty="0" smtClean="0"/>
              <a:t>Potential Advantages to Using Crop Rotation</a:t>
            </a:r>
          </a:p>
          <a:p>
            <a:pPr lvl="1"/>
            <a:r>
              <a:rPr lang="en-US" dirty="0" smtClean="0"/>
              <a:t>Improved pest control (weeds and disease)</a:t>
            </a:r>
          </a:p>
          <a:p>
            <a:pPr lvl="1"/>
            <a:r>
              <a:rPr lang="en-US" dirty="0" smtClean="0"/>
              <a:t>Increased soil fertility and crop performance (for example, rotating </a:t>
            </a:r>
            <a:r>
              <a:rPr lang="en-US" dirty="0"/>
              <a:t>cereals with </a:t>
            </a:r>
            <a:r>
              <a:rPr lang="en-US" dirty="0" smtClean="0"/>
              <a:t>legumes)</a:t>
            </a:r>
            <a:endParaRPr lang="en-US" dirty="0"/>
          </a:p>
        </p:txBody>
      </p:sp>
    </p:spTree>
    <p:extLst>
      <p:ext uri="{BB962C8B-B14F-4D97-AF65-F5344CB8AC3E}">
        <p14:creationId xmlns:p14="http://schemas.microsoft.com/office/powerpoint/2010/main" val="2948734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Cropping Systems</a:t>
            </a:r>
            <a:endParaRPr lang="en-US" dirty="0"/>
          </a:p>
        </p:txBody>
      </p:sp>
      <p:sp>
        <p:nvSpPr>
          <p:cNvPr id="3" name="Content Placeholder 2"/>
          <p:cNvSpPr>
            <a:spLocks noGrp="1"/>
          </p:cNvSpPr>
          <p:nvPr>
            <p:ph idx="1"/>
          </p:nvPr>
        </p:nvSpPr>
        <p:spPr/>
        <p:txBody>
          <a:bodyPr/>
          <a:lstStyle/>
          <a:p>
            <a:r>
              <a:rPr lang="en-US" dirty="0" smtClean="0"/>
              <a:t>Generally occurs in regions of the Pacific Northwest receiving greater than or equal to 14 inches of rain.</a:t>
            </a:r>
          </a:p>
          <a:p>
            <a:r>
              <a:rPr lang="en-US" dirty="0" smtClean="0"/>
              <a:t> Example Rotations for the Palouse Region of Pacific Northwest:</a:t>
            </a:r>
          </a:p>
          <a:p>
            <a:pPr lvl="1"/>
            <a:r>
              <a:rPr lang="en-US" dirty="0" smtClean="0"/>
              <a:t>Winter wheat-spring cereal-grain legume</a:t>
            </a:r>
          </a:p>
          <a:p>
            <a:pPr lvl="1"/>
            <a:r>
              <a:rPr lang="en-US" dirty="0" smtClean="0"/>
              <a:t>Winter wheat-grain legume</a:t>
            </a:r>
          </a:p>
          <a:p>
            <a:pPr marL="0" indent="0">
              <a:buNone/>
            </a:pPr>
            <a:endParaRPr lang="en-US" dirty="0" smtClean="0"/>
          </a:p>
          <a:p>
            <a:endParaRPr lang="en-US" dirty="0"/>
          </a:p>
        </p:txBody>
      </p:sp>
      <p:pic>
        <p:nvPicPr>
          <p:cNvPr id="2052" name="Picture 4" descr="G:\PhD\Fall_2010_density_fert_trail_fieldB\pictures\harvest_fieldB_2011\IMG_009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558" r="18015"/>
          <a:stretch/>
        </p:blipFill>
        <p:spPr bwMode="auto">
          <a:xfrm>
            <a:off x="6631608" y="4042275"/>
            <a:ext cx="3045793" cy="21299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G:\PhD\Fall_2010_density_fert_trail_fieldB\pictures\harvest_fieldB_2011\IMG_009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727" r="28348"/>
          <a:stretch/>
        </p:blipFill>
        <p:spPr bwMode="auto">
          <a:xfrm>
            <a:off x="3688382" y="4042274"/>
            <a:ext cx="2895600" cy="21299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297982" y="4006094"/>
            <a:ext cx="2362200" cy="369332"/>
          </a:xfrm>
          <a:prstGeom prst="rect">
            <a:avLst/>
          </a:prstGeom>
          <a:noFill/>
        </p:spPr>
        <p:txBody>
          <a:bodyPr wrap="square" rtlCol="0">
            <a:spAutoFit/>
          </a:bodyPr>
          <a:lstStyle/>
          <a:p>
            <a:r>
              <a:rPr lang="en-US" b="1" dirty="0"/>
              <a:t>Winter wheat</a:t>
            </a:r>
          </a:p>
        </p:txBody>
      </p:sp>
      <p:sp>
        <p:nvSpPr>
          <p:cNvPr id="9" name="TextBox 8"/>
          <p:cNvSpPr txBox="1"/>
          <p:nvPr/>
        </p:nvSpPr>
        <p:spPr>
          <a:xfrm>
            <a:off x="7193582" y="4006094"/>
            <a:ext cx="2362200" cy="369332"/>
          </a:xfrm>
          <a:prstGeom prst="rect">
            <a:avLst/>
          </a:prstGeom>
          <a:noFill/>
        </p:spPr>
        <p:txBody>
          <a:bodyPr wrap="square" rtlCol="0">
            <a:spAutoFit/>
          </a:bodyPr>
          <a:lstStyle/>
          <a:p>
            <a:r>
              <a:rPr lang="en-US" b="1" dirty="0"/>
              <a:t>Spring wheat</a:t>
            </a:r>
          </a:p>
        </p:txBody>
      </p:sp>
    </p:spTree>
    <p:extLst>
      <p:ext uri="{BB962C8B-B14F-4D97-AF65-F5344CB8AC3E}">
        <p14:creationId xmlns:p14="http://schemas.microsoft.com/office/powerpoint/2010/main" val="1631634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Fallow Cropping Systems</a:t>
            </a:r>
            <a:endParaRPr lang="en-US" dirty="0"/>
          </a:p>
        </p:txBody>
      </p:sp>
      <p:sp>
        <p:nvSpPr>
          <p:cNvPr id="3" name="Content Placeholder 2"/>
          <p:cNvSpPr>
            <a:spLocks noGrp="1"/>
          </p:cNvSpPr>
          <p:nvPr>
            <p:ph idx="1"/>
          </p:nvPr>
        </p:nvSpPr>
        <p:spPr/>
        <p:txBody>
          <a:bodyPr>
            <a:normAutofit/>
          </a:bodyPr>
          <a:lstStyle/>
          <a:p>
            <a:r>
              <a:rPr lang="en-US" dirty="0" smtClean="0"/>
              <a:t> Generally occurs </a:t>
            </a:r>
            <a:r>
              <a:rPr lang="en-US" dirty="0"/>
              <a:t>in regions of the Pacific Northwest receiving </a:t>
            </a:r>
            <a:r>
              <a:rPr lang="en-US" dirty="0" smtClean="0"/>
              <a:t>less than 14 </a:t>
            </a:r>
            <a:r>
              <a:rPr lang="en-US" dirty="0"/>
              <a:t>inches of </a:t>
            </a:r>
            <a:r>
              <a:rPr lang="en-US" dirty="0" smtClean="0"/>
              <a:t>rain.</a:t>
            </a:r>
          </a:p>
          <a:p>
            <a:r>
              <a:rPr lang="en-US" dirty="0" smtClean="0"/>
              <a:t>Main purpose of fallow period in a rotation is weed control and storage of water in soil </a:t>
            </a:r>
            <a:r>
              <a:rPr lang="en-US" dirty="0"/>
              <a:t>for </a:t>
            </a:r>
            <a:r>
              <a:rPr lang="en-US" dirty="0" smtClean="0"/>
              <a:t>the </a:t>
            </a:r>
            <a:r>
              <a:rPr lang="en-US" dirty="0"/>
              <a:t>subsequent </a:t>
            </a:r>
            <a:r>
              <a:rPr lang="en-US" dirty="0" smtClean="0"/>
              <a:t>crop.</a:t>
            </a:r>
          </a:p>
          <a:p>
            <a:pPr marL="182880" lvl="1"/>
            <a:r>
              <a:rPr lang="en-US" sz="2400" dirty="0"/>
              <a:t>The fallow period is generally 13 months long.</a:t>
            </a:r>
          </a:p>
          <a:p>
            <a:pPr marL="457200" lvl="2"/>
            <a:r>
              <a:rPr lang="en-US" sz="2200" dirty="0"/>
              <a:t>From wheat harvest (summer) through planting of next crop (following summer).</a:t>
            </a:r>
          </a:p>
          <a:p>
            <a:r>
              <a:rPr lang="en-US" dirty="0" smtClean="0"/>
              <a:t>Types of Fallow Systems: </a:t>
            </a:r>
          </a:p>
          <a:p>
            <a:pPr lvl="1"/>
            <a:r>
              <a:rPr lang="en-US" sz="2400" dirty="0"/>
              <a:t>Mechanical Fallow (winter wheat- summer fallow)</a:t>
            </a:r>
          </a:p>
          <a:p>
            <a:pPr lvl="1"/>
            <a:r>
              <a:rPr lang="en-US" sz="2400" dirty="0"/>
              <a:t>Chemical Fallow (Spring wheat-chemical fallow)</a:t>
            </a:r>
          </a:p>
          <a:p>
            <a:pPr marL="0" indent="0">
              <a:buNone/>
            </a:pPr>
            <a:endParaRPr lang="en-US" dirty="0"/>
          </a:p>
        </p:txBody>
      </p:sp>
    </p:spTree>
    <p:extLst>
      <p:ext uri="{BB962C8B-B14F-4D97-AF65-F5344CB8AC3E}">
        <p14:creationId xmlns:p14="http://schemas.microsoft.com/office/powerpoint/2010/main" val="2255752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Fallow Cropping Systems</a:t>
            </a:r>
          </a:p>
        </p:txBody>
      </p:sp>
      <p:sp>
        <p:nvSpPr>
          <p:cNvPr id="3" name="Text Placeholder 2"/>
          <p:cNvSpPr>
            <a:spLocks noGrp="1"/>
          </p:cNvSpPr>
          <p:nvPr>
            <p:ph type="body" idx="1"/>
          </p:nvPr>
        </p:nvSpPr>
        <p:spPr/>
        <p:txBody>
          <a:bodyPr>
            <a:normAutofit/>
          </a:bodyPr>
          <a:lstStyle/>
          <a:p>
            <a:r>
              <a:rPr lang="en-US" dirty="0" smtClean="0"/>
              <a:t>Mechanical Fallow</a:t>
            </a:r>
            <a:endParaRPr lang="en-US" dirty="0"/>
          </a:p>
        </p:txBody>
      </p:sp>
      <p:sp>
        <p:nvSpPr>
          <p:cNvPr id="4" name="Content Placeholder 3"/>
          <p:cNvSpPr>
            <a:spLocks noGrp="1"/>
          </p:cNvSpPr>
          <p:nvPr>
            <p:ph sz="half" idx="2"/>
          </p:nvPr>
        </p:nvSpPr>
        <p:spPr/>
        <p:txBody>
          <a:bodyPr/>
          <a:lstStyle/>
          <a:p>
            <a:pPr marL="182880" lvl="1"/>
            <a:r>
              <a:rPr lang="en-US" dirty="0" smtClean="0"/>
              <a:t>Tillage based: requires several tillage operation to control weeds and reduce water evaporation from soil surface.</a:t>
            </a:r>
          </a:p>
          <a:p>
            <a:pPr marL="182880" lvl="1"/>
            <a:r>
              <a:rPr lang="en-US" dirty="0" smtClean="0"/>
              <a:t>Tillage may contribute to </a:t>
            </a:r>
            <a:r>
              <a:rPr lang="en-US" dirty="0"/>
              <a:t>wind and water </a:t>
            </a:r>
            <a:r>
              <a:rPr lang="en-US" dirty="0" smtClean="0"/>
              <a:t>erosion, reduced air quality, </a:t>
            </a:r>
            <a:r>
              <a:rPr lang="en-US" dirty="0"/>
              <a:t>pest problems, and reduced crop </a:t>
            </a:r>
            <a:r>
              <a:rPr lang="en-US" dirty="0" smtClean="0"/>
              <a:t>yields. </a:t>
            </a:r>
            <a:endParaRPr lang="en-US" dirty="0"/>
          </a:p>
          <a:p>
            <a:pPr marL="182880" lvl="1"/>
            <a:endParaRPr lang="en-US" dirty="0"/>
          </a:p>
        </p:txBody>
      </p:sp>
      <p:sp>
        <p:nvSpPr>
          <p:cNvPr id="5" name="Text Placeholder 4"/>
          <p:cNvSpPr>
            <a:spLocks noGrp="1"/>
          </p:cNvSpPr>
          <p:nvPr>
            <p:ph type="body" sz="quarter" idx="3"/>
          </p:nvPr>
        </p:nvSpPr>
        <p:spPr/>
        <p:txBody>
          <a:bodyPr/>
          <a:lstStyle/>
          <a:p>
            <a:r>
              <a:rPr lang="en-US" dirty="0" smtClean="0"/>
              <a:t>Chemical Fallow</a:t>
            </a:r>
            <a:endParaRPr lang="en-US" dirty="0"/>
          </a:p>
        </p:txBody>
      </p:sp>
      <p:sp>
        <p:nvSpPr>
          <p:cNvPr id="6" name="Content Placeholder 5"/>
          <p:cNvSpPr>
            <a:spLocks noGrp="1"/>
          </p:cNvSpPr>
          <p:nvPr>
            <p:ph sz="quarter" idx="4"/>
          </p:nvPr>
        </p:nvSpPr>
        <p:spPr>
          <a:xfrm>
            <a:off x="5109513" y="2438400"/>
            <a:ext cx="5406087" cy="4268302"/>
          </a:xfrm>
        </p:spPr>
        <p:txBody>
          <a:bodyPr/>
          <a:lstStyle/>
          <a:p>
            <a:pPr marL="182880" lvl="1"/>
            <a:r>
              <a:rPr lang="en-US" dirty="0" smtClean="0"/>
              <a:t>Herbicide based: requires use </a:t>
            </a:r>
            <a:r>
              <a:rPr lang="en-US" dirty="0"/>
              <a:t>of herbicides instead of </a:t>
            </a:r>
            <a:r>
              <a:rPr lang="en-US" dirty="0" smtClean="0"/>
              <a:t>tillage </a:t>
            </a:r>
            <a:r>
              <a:rPr lang="en-US" dirty="0"/>
              <a:t>to control weeds and conserve soil </a:t>
            </a:r>
            <a:r>
              <a:rPr lang="en-US" dirty="0" smtClean="0"/>
              <a:t>moisture.</a:t>
            </a:r>
          </a:p>
          <a:p>
            <a:pPr marL="182880" lvl="1"/>
            <a:r>
              <a:rPr lang="en-US" dirty="0" smtClean="0"/>
              <a:t>Greater herbicide use cause negative impact to the environment.</a:t>
            </a:r>
            <a:endParaRPr lang="en-US" dirty="0"/>
          </a:p>
          <a:p>
            <a:pPr marL="182880" lvl="1"/>
            <a:endParaRPr lang="en-US" dirty="0"/>
          </a:p>
        </p:txBody>
      </p:sp>
    </p:spTree>
    <p:extLst>
      <p:ext uri="{BB962C8B-B14F-4D97-AF65-F5344CB8AC3E}">
        <p14:creationId xmlns:p14="http://schemas.microsoft.com/office/powerpoint/2010/main" val="426150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800" y="228600"/>
            <a:ext cx="7239000" cy="990600"/>
          </a:xfrm>
        </p:spPr>
        <p:txBody>
          <a:bodyPr/>
          <a:lstStyle/>
          <a:p>
            <a:r>
              <a:rPr lang="en-US" dirty="0" smtClean="0"/>
              <a:t>Connection to Soil Fertility</a:t>
            </a:r>
            <a:endParaRPr lang="en-US" dirty="0"/>
          </a:p>
        </p:txBody>
      </p:sp>
      <p:sp>
        <p:nvSpPr>
          <p:cNvPr id="3" name="Content Placeholder 2"/>
          <p:cNvSpPr>
            <a:spLocks noGrp="1"/>
          </p:cNvSpPr>
          <p:nvPr>
            <p:ph idx="1"/>
          </p:nvPr>
        </p:nvSpPr>
        <p:spPr>
          <a:xfrm>
            <a:off x="228600" y="1295400"/>
            <a:ext cx="9982200" cy="4876800"/>
          </a:xfrm>
        </p:spPr>
        <p:txBody>
          <a:bodyPr>
            <a:normAutofit/>
          </a:bodyPr>
          <a:lstStyle/>
          <a:p>
            <a:r>
              <a:rPr lang="en-US" dirty="0" smtClean="0"/>
              <a:t>Managing soil fertility is critical to enhancing and sustaining productivity across all cropping systems</a:t>
            </a:r>
          </a:p>
          <a:p>
            <a:r>
              <a:rPr lang="en-US" dirty="0" smtClean="0"/>
              <a:t>Chemical Fertilizers</a:t>
            </a:r>
          </a:p>
          <a:p>
            <a:pPr lvl="1"/>
            <a:r>
              <a:rPr lang="en-US" dirty="0"/>
              <a:t>Use of chemical fertilizers can have adverse impacts on water quality and </a:t>
            </a:r>
            <a:r>
              <a:rPr lang="en-US" dirty="0" smtClean="0"/>
              <a:t>release greenhouse gases </a:t>
            </a:r>
            <a:r>
              <a:rPr lang="en-US" dirty="0"/>
              <a:t>from the soil to the atmosphere. </a:t>
            </a:r>
          </a:p>
          <a:p>
            <a:r>
              <a:rPr lang="en-US" dirty="0" smtClean="0"/>
              <a:t> Practices for Building Soil Fertility* </a:t>
            </a:r>
          </a:p>
          <a:p>
            <a:pPr lvl="1"/>
            <a:r>
              <a:rPr lang="en-US" dirty="0"/>
              <a:t>Crop rotation (cereal-legume rotation)</a:t>
            </a:r>
          </a:p>
          <a:p>
            <a:pPr lvl="1"/>
            <a:r>
              <a:rPr lang="en-US" dirty="0"/>
              <a:t>Use of Cover Crops or Green Manures </a:t>
            </a:r>
            <a:endParaRPr lang="en-US" dirty="0" smtClean="0"/>
          </a:p>
          <a:p>
            <a:pPr lvl="2"/>
            <a:r>
              <a:rPr lang="en-US" dirty="0" smtClean="0"/>
              <a:t>for example: rye</a:t>
            </a:r>
            <a:r>
              <a:rPr lang="en-US" dirty="0"/>
              <a:t>, vetch, </a:t>
            </a:r>
            <a:r>
              <a:rPr lang="en-US" dirty="0" smtClean="0"/>
              <a:t>clover, peas</a:t>
            </a:r>
            <a:endParaRPr lang="en-US" dirty="0"/>
          </a:p>
          <a:p>
            <a:pPr lvl="1"/>
            <a:r>
              <a:rPr lang="en-US" dirty="0"/>
              <a:t>Organic amendments such as farmyard manure</a:t>
            </a:r>
          </a:p>
          <a:p>
            <a:pPr lvl="1"/>
            <a:r>
              <a:rPr lang="en-US" dirty="0" smtClean="0"/>
              <a:t>Residue Management (nutrient recycling and building soil organic matter)</a:t>
            </a:r>
          </a:p>
          <a:p>
            <a:endParaRPr lang="en-US" dirty="0" smtClean="0"/>
          </a:p>
          <a:p>
            <a:endParaRPr lang="en-US" dirty="0"/>
          </a:p>
        </p:txBody>
      </p:sp>
      <p:sp>
        <p:nvSpPr>
          <p:cNvPr id="2" name="Rectangle 1"/>
          <p:cNvSpPr/>
          <p:nvPr/>
        </p:nvSpPr>
        <p:spPr>
          <a:xfrm>
            <a:off x="457200" y="6096001"/>
            <a:ext cx="8991600" cy="584775"/>
          </a:xfrm>
          <a:prstGeom prst="rect">
            <a:avLst/>
          </a:prstGeom>
        </p:spPr>
        <p:txBody>
          <a:bodyPr wrap="square">
            <a:spAutoFit/>
          </a:bodyPr>
          <a:lstStyle/>
          <a:p>
            <a:r>
              <a:rPr lang="en-US" sz="1600" i="1" dirty="0"/>
              <a:t>*Farmers should include these to the extent possible. In some cropping systems one cannot simply replace chemical fertilizers and sustainably achieve yield.</a:t>
            </a:r>
          </a:p>
        </p:txBody>
      </p:sp>
    </p:spTree>
    <p:extLst>
      <p:ext uri="{BB962C8B-B14F-4D97-AF65-F5344CB8AC3E}">
        <p14:creationId xmlns:p14="http://schemas.microsoft.com/office/powerpoint/2010/main" val="4160334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Farming and the environment</a:t>
            </a:r>
            <a:endParaRPr lang="en-US" dirty="0"/>
          </a:p>
        </p:txBody>
      </p:sp>
      <p:sp>
        <p:nvSpPr>
          <p:cNvPr id="3" name="Content Placeholder 2"/>
          <p:cNvSpPr>
            <a:spLocks noGrp="1"/>
          </p:cNvSpPr>
          <p:nvPr>
            <p:ph idx="1"/>
          </p:nvPr>
        </p:nvSpPr>
        <p:spPr>
          <a:xfrm>
            <a:off x="381000" y="1447800"/>
            <a:ext cx="10210800" cy="5181600"/>
          </a:xfrm>
        </p:spPr>
        <p:txBody>
          <a:bodyPr>
            <a:normAutofit/>
          </a:bodyPr>
          <a:lstStyle/>
          <a:p>
            <a:r>
              <a:rPr lang="en-US" sz="2600" dirty="0"/>
              <a:t>Farming systems have the potential to </a:t>
            </a:r>
            <a:r>
              <a:rPr lang="en-US" sz="2600" dirty="0" smtClean="0"/>
              <a:t>negatively impact </a:t>
            </a:r>
            <a:r>
              <a:rPr lang="en-US" sz="2600" dirty="0"/>
              <a:t>the environment in many different ways:</a:t>
            </a:r>
          </a:p>
          <a:p>
            <a:pPr lvl="1"/>
            <a:r>
              <a:rPr lang="en-US" sz="2200" dirty="0"/>
              <a:t>Eutrophication of water bodies/aquatic systems from use of fertilizers.</a:t>
            </a:r>
          </a:p>
          <a:p>
            <a:pPr lvl="2"/>
            <a:r>
              <a:rPr lang="en-US" dirty="0"/>
              <a:t>May also lead to loss of aesthetic value of natural aquatic systems</a:t>
            </a:r>
          </a:p>
          <a:p>
            <a:pPr lvl="1"/>
            <a:r>
              <a:rPr lang="en-US" sz="2200" dirty="0"/>
              <a:t>Introduction of pesticides into aquatic system as well as human and animal food chain </a:t>
            </a:r>
          </a:p>
          <a:p>
            <a:pPr lvl="1"/>
            <a:r>
              <a:rPr lang="en-US" sz="2200" dirty="0"/>
              <a:t>Deterioration of soil heath from tillage and chemical inputs</a:t>
            </a:r>
          </a:p>
          <a:p>
            <a:pPr lvl="1"/>
            <a:r>
              <a:rPr lang="en-US" sz="2200" dirty="0">
                <a:sym typeface="Wingdings" pitchFamily="2" charset="2"/>
              </a:rPr>
              <a:t>Release of greenhouse gases to the </a:t>
            </a:r>
            <a:r>
              <a:rPr lang="en-US" sz="2200" dirty="0"/>
              <a:t>atmosphere</a:t>
            </a:r>
          </a:p>
          <a:p>
            <a:pPr lvl="2"/>
            <a:r>
              <a:rPr lang="en-US" dirty="0"/>
              <a:t>Production and use of nitrogen fertilizers</a:t>
            </a:r>
          </a:p>
          <a:p>
            <a:pPr lvl="2"/>
            <a:r>
              <a:rPr lang="en-US" dirty="0"/>
              <a:t>Fossil fuel use </a:t>
            </a:r>
            <a:endParaRPr lang="en-US" dirty="0">
              <a:sym typeface="Wingdings" pitchFamily="2" charset="2"/>
            </a:endParaRPr>
          </a:p>
          <a:p>
            <a:pPr lvl="1"/>
            <a:r>
              <a:rPr lang="en-US" sz="2200" dirty="0"/>
              <a:t>Addition of heavy metals to the soil such as mercury, lead etc. </a:t>
            </a:r>
          </a:p>
          <a:p>
            <a:pPr lvl="1"/>
            <a:r>
              <a:rPr lang="en-US" sz="2200" dirty="0"/>
              <a:t>Habitat loss </a:t>
            </a:r>
          </a:p>
          <a:p>
            <a:pPr lvl="1"/>
            <a:r>
              <a:rPr lang="en-US" sz="2200" dirty="0"/>
              <a:t>Deforestation –clearing more of land to grow more crops/food</a:t>
            </a:r>
          </a:p>
          <a:p>
            <a:pPr lvl="3">
              <a:buFontTx/>
              <a:buChar char="-"/>
            </a:pPr>
            <a:endParaRPr lang="en-US" dirty="0" smtClean="0">
              <a:solidFill>
                <a:srgbClr val="0000CC"/>
              </a:solidFill>
            </a:endParaRPr>
          </a:p>
          <a:p>
            <a:pPr lvl="3">
              <a:buFontTx/>
              <a:buChar char="-"/>
            </a:pPr>
            <a:endParaRPr lang="en-US" dirty="0">
              <a:solidFill>
                <a:srgbClr val="0000CC"/>
              </a:solidFill>
            </a:endParaRPr>
          </a:p>
        </p:txBody>
      </p:sp>
    </p:spTree>
    <p:extLst>
      <p:ext uri="{BB962C8B-B14F-4D97-AF65-F5344CB8AC3E}">
        <p14:creationId xmlns:p14="http://schemas.microsoft.com/office/powerpoint/2010/main" val="3577515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Sustainability</a:t>
            </a:r>
            <a:endParaRPr lang="en-US" dirty="0"/>
          </a:p>
        </p:txBody>
      </p:sp>
      <p:sp>
        <p:nvSpPr>
          <p:cNvPr id="3" name="Content Placeholder 2"/>
          <p:cNvSpPr>
            <a:spLocks noGrp="1"/>
          </p:cNvSpPr>
          <p:nvPr>
            <p:ph idx="1"/>
          </p:nvPr>
        </p:nvSpPr>
        <p:spPr>
          <a:xfrm>
            <a:off x="171976" y="1371600"/>
            <a:ext cx="10648424" cy="5105400"/>
          </a:xfrm>
        </p:spPr>
        <p:txBody>
          <a:bodyPr>
            <a:noAutofit/>
          </a:bodyPr>
          <a:lstStyle/>
          <a:p>
            <a:r>
              <a:rPr lang="en-US" sz="2800" dirty="0" smtClean="0"/>
              <a:t>Modern practices shown to improve farming ecosystems:</a:t>
            </a:r>
          </a:p>
          <a:p>
            <a:pPr lvl="1"/>
            <a:r>
              <a:rPr lang="en-US" sz="2400" dirty="0" smtClean="0"/>
              <a:t>Diversification in agriculture	</a:t>
            </a:r>
          </a:p>
          <a:p>
            <a:pPr lvl="3"/>
            <a:r>
              <a:rPr lang="en-US" sz="1800" dirty="0" smtClean="0"/>
              <a:t>Understanding the impact of different crops and crop management practices on environment </a:t>
            </a:r>
          </a:p>
          <a:p>
            <a:pPr lvl="3"/>
            <a:r>
              <a:rPr lang="en-US" sz="1800" dirty="0" smtClean="0"/>
              <a:t>And how does growing different crops reduces the risk of insect/pest attack and improves farm income/profits.</a:t>
            </a:r>
          </a:p>
          <a:p>
            <a:pPr lvl="1"/>
            <a:r>
              <a:rPr lang="en-US" sz="2400" dirty="0" smtClean="0"/>
              <a:t>Integrated nutrient management (INM)</a:t>
            </a:r>
          </a:p>
          <a:p>
            <a:pPr lvl="3"/>
            <a:r>
              <a:rPr lang="en-US" sz="1800" dirty="0" smtClean="0"/>
              <a:t>Balanced use of inorganic chemical fertilizers and organic manures  </a:t>
            </a:r>
          </a:p>
          <a:p>
            <a:pPr lvl="1"/>
            <a:r>
              <a:rPr lang="en-US" sz="2400" dirty="0" smtClean="0"/>
              <a:t>Integrated insect/pest/weed management (IPM-INM-IWM)</a:t>
            </a:r>
          </a:p>
          <a:p>
            <a:pPr lvl="3"/>
            <a:r>
              <a:rPr lang="en-US" sz="1800" dirty="0" smtClean="0"/>
              <a:t>Balanced use of insecticides, pesticides and herbicides in combination with intercultural practices, biological traps etc.   </a:t>
            </a:r>
          </a:p>
          <a:p>
            <a:pPr lvl="2"/>
            <a:r>
              <a:rPr lang="en-US" sz="2000" dirty="0" smtClean="0"/>
              <a:t>These approaches are important for judicious use of chemicals in agriculture.</a:t>
            </a:r>
          </a:p>
          <a:p>
            <a:pPr lvl="1"/>
            <a:r>
              <a:rPr lang="en-US" sz="2400" dirty="0" smtClean="0"/>
              <a:t>Adoption of practices improving soil health</a:t>
            </a:r>
          </a:p>
          <a:p>
            <a:pPr lvl="1"/>
            <a:r>
              <a:rPr lang="en-US" sz="2400" dirty="0" smtClean="0"/>
              <a:t>Adoption of practices reducing soil erosion</a:t>
            </a:r>
          </a:p>
        </p:txBody>
      </p:sp>
    </p:spTree>
    <p:extLst>
      <p:ext uri="{BB962C8B-B14F-4D97-AF65-F5344CB8AC3E}">
        <p14:creationId xmlns:p14="http://schemas.microsoft.com/office/powerpoint/2010/main" val="3838923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Solutions to Environmental and Economic Problems (STEEP)</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STEEP began in 1975</a:t>
            </a:r>
          </a:p>
          <a:p>
            <a:r>
              <a:rPr lang="en-US" dirty="0" smtClean="0"/>
              <a:t>Cooperative work of:</a:t>
            </a:r>
          </a:p>
          <a:p>
            <a:pPr lvl="1"/>
            <a:r>
              <a:rPr lang="en-US" dirty="0" smtClean="0"/>
              <a:t>Farmers</a:t>
            </a:r>
          </a:p>
          <a:p>
            <a:pPr lvl="1"/>
            <a:r>
              <a:rPr lang="en-US" dirty="0" smtClean="0"/>
              <a:t>Scientists</a:t>
            </a:r>
          </a:p>
          <a:p>
            <a:pPr lvl="1"/>
            <a:r>
              <a:rPr lang="en-US" dirty="0" smtClean="0"/>
              <a:t>Educators</a:t>
            </a:r>
          </a:p>
          <a:p>
            <a:pPr lvl="1"/>
            <a:r>
              <a:rPr lang="en-US" dirty="0" smtClean="0"/>
              <a:t>Industry</a:t>
            </a:r>
          </a:p>
          <a:p>
            <a:pPr lvl="1"/>
            <a:r>
              <a:rPr lang="en-US" dirty="0" smtClean="0"/>
              <a:t>Agencies</a:t>
            </a:r>
          </a:p>
          <a:p>
            <a:r>
              <a:rPr lang="en-US" dirty="0" smtClean="0"/>
              <a:t>Across three states:</a:t>
            </a:r>
          </a:p>
          <a:p>
            <a:pPr lvl="1"/>
            <a:r>
              <a:rPr lang="en-US" dirty="0" smtClean="0"/>
              <a:t>Idaho </a:t>
            </a:r>
          </a:p>
          <a:p>
            <a:pPr lvl="1"/>
            <a:r>
              <a:rPr lang="en-US" dirty="0" smtClean="0"/>
              <a:t>Oregon</a:t>
            </a:r>
          </a:p>
          <a:p>
            <a:pPr lvl="1"/>
            <a:r>
              <a:rPr lang="en-US" dirty="0" smtClean="0"/>
              <a:t>Washington </a:t>
            </a:r>
            <a:r>
              <a:rPr lang="en-US" dirty="0"/>
              <a:t>State</a:t>
            </a:r>
            <a:r>
              <a:rPr lang="en-US" dirty="0" smtClean="0"/>
              <a:t>.</a:t>
            </a:r>
            <a:endParaRPr lang="en-US" dirty="0"/>
          </a:p>
        </p:txBody>
      </p:sp>
      <p:sp>
        <p:nvSpPr>
          <p:cNvPr id="4" name="Content Placeholder 3"/>
          <p:cNvSpPr>
            <a:spLocks noGrp="1"/>
          </p:cNvSpPr>
          <p:nvPr>
            <p:ph sz="half" idx="2"/>
          </p:nvPr>
        </p:nvSpPr>
        <p:spPr/>
        <p:txBody>
          <a:bodyPr>
            <a:normAutofit lnSpcReduction="10000"/>
          </a:bodyPr>
          <a:lstStyle/>
          <a:p>
            <a:r>
              <a:rPr lang="en-US" dirty="0"/>
              <a:t>Purpose of STEEP</a:t>
            </a:r>
          </a:p>
          <a:p>
            <a:pPr lvl="1"/>
            <a:r>
              <a:rPr lang="en-US" dirty="0"/>
              <a:t>Develop cropping systems that are profitable</a:t>
            </a:r>
          </a:p>
          <a:p>
            <a:pPr lvl="1"/>
            <a:r>
              <a:rPr lang="en-US" dirty="0"/>
              <a:t>Control soil erosion</a:t>
            </a:r>
          </a:p>
          <a:p>
            <a:pPr lvl="1"/>
            <a:r>
              <a:rPr lang="en-US" dirty="0"/>
              <a:t>Protect environmental </a:t>
            </a:r>
            <a:r>
              <a:rPr lang="en-US" dirty="0" smtClean="0"/>
              <a:t>quality</a:t>
            </a:r>
          </a:p>
          <a:p>
            <a:pPr lvl="1"/>
            <a:endParaRPr lang="en-US" dirty="0"/>
          </a:p>
          <a:p>
            <a:r>
              <a:rPr lang="en-US" dirty="0" smtClean="0"/>
              <a:t> STEEP website:</a:t>
            </a:r>
          </a:p>
          <a:p>
            <a:r>
              <a:rPr lang="en-US" sz="1800" dirty="0">
                <a:hlinkClick r:id="rId3"/>
              </a:rPr>
              <a:t>http://pnwsteep.wsu.edu/index.htm</a:t>
            </a:r>
            <a:endParaRPr lang="en-US" sz="1800" dirty="0"/>
          </a:p>
          <a:p>
            <a:endParaRPr lang="en-US" dirty="0"/>
          </a:p>
        </p:txBody>
      </p:sp>
    </p:spTree>
    <p:extLst>
      <p:ext uri="{BB962C8B-B14F-4D97-AF65-F5344CB8AC3E}">
        <p14:creationId xmlns:p14="http://schemas.microsoft.com/office/powerpoint/2010/main" val="2919293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Impact of STEEP</a:t>
            </a:r>
            <a:endParaRPr lang="en-US" dirty="0"/>
          </a:p>
        </p:txBody>
      </p:sp>
      <p:sp>
        <p:nvSpPr>
          <p:cNvPr id="3" name="Content Placeholder 2"/>
          <p:cNvSpPr>
            <a:spLocks noGrp="1"/>
          </p:cNvSpPr>
          <p:nvPr>
            <p:ph idx="1"/>
          </p:nvPr>
        </p:nvSpPr>
        <p:spPr>
          <a:xfrm>
            <a:off x="171976" y="1600200"/>
            <a:ext cx="9691753" cy="5257800"/>
          </a:xfrm>
        </p:spPr>
        <p:txBody>
          <a:bodyPr>
            <a:normAutofit/>
          </a:bodyPr>
          <a:lstStyle/>
          <a:p>
            <a:r>
              <a:rPr lang="en-US" sz="2800" dirty="0" smtClean="0"/>
              <a:t>Reduction </a:t>
            </a:r>
            <a:r>
              <a:rPr lang="en-US" sz="2800" dirty="0"/>
              <a:t>in </a:t>
            </a:r>
            <a:r>
              <a:rPr lang="en-US" sz="2800" dirty="0" smtClean="0"/>
              <a:t>the soil erosion rate</a:t>
            </a:r>
          </a:p>
          <a:p>
            <a:r>
              <a:rPr lang="en-US" sz="2800" dirty="0" smtClean="0"/>
              <a:t>Identification of economic and environmental benefits from different fertilizer application methods </a:t>
            </a:r>
          </a:p>
          <a:p>
            <a:pPr lvl="1"/>
            <a:r>
              <a:rPr lang="en-US" sz="2400" dirty="0" smtClean="0"/>
              <a:t>Banding fertilizers below the surface versus broadcast application on the surface</a:t>
            </a:r>
            <a:endParaRPr lang="en-US" sz="2400" dirty="0"/>
          </a:p>
          <a:p>
            <a:r>
              <a:rPr lang="en-US" sz="2800" dirty="0" smtClean="0"/>
              <a:t>Reduction in tillage through development of systems to seed and fertilize in heavy crop residue</a:t>
            </a:r>
          </a:p>
          <a:p>
            <a:r>
              <a:rPr lang="en-US" sz="2800" dirty="0" smtClean="0"/>
              <a:t>Development of </a:t>
            </a:r>
            <a:r>
              <a:rPr lang="en-US" sz="2800" dirty="0"/>
              <a:t>w</a:t>
            </a:r>
            <a:r>
              <a:rPr lang="en-US" sz="2800" dirty="0" smtClean="0"/>
              <a:t>eed management for conservation </a:t>
            </a:r>
            <a:r>
              <a:rPr lang="en-US" sz="2800" dirty="0"/>
              <a:t>tillage </a:t>
            </a:r>
            <a:r>
              <a:rPr lang="en-US" sz="2800" dirty="0" smtClean="0"/>
              <a:t>systems</a:t>
            </a:r>
            <a:endParaRPr lang="en-US" sz="2800" dirty="0"/>
          </a:p>
          <a:p>
            <a:r>
              <a:rPr lang="en-US" sz="2800" dirty="0" smtClean="0"/>
              <a:t>Improved erosion control through development of disease resistance in wheat varieties</a:t>
            </a:r>
            <a:endParaRPr lang="en-US" sz="2800" dirty="0"/>
          </a:p>
          <a:p>
            <a:endParaRPr lang="en-US" dirty="0"/>
          </a:p>
        </p:txBody>
      </p:sp>
    </p:spTree>
    <p:extLst>
      <p:ext uri="{BB962C8B-B14F-4D97-AF65-F5344CB8AC3E}">
        <p14:creationId xmlns:p14="http://schemas.microsoft.com/office/powerpoint/2010/main" val="1165074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091791486"/>
              </p:ext>
            </p:extLst>
          </p:nvPr>
        </p:nvGraphicFramePr>
        <p:xfrm>
          <a:off x="304800" y="1376363"/>
          <a:ext cx="3724275" cy="4865687"/>
        </p:xfrm>
        <a:graphic>
          <a:graphicData uri="http://schemas.openxmlformats.org/presentationml/2006/ole">
            <mc:AlternateContent xmlns:mc="http://schemas.openxmlformats.org/markup-compatibility/2006">
              <mc:Choice xmlns:v="urn:schemas-microsoft-com:vml" Requires="v">
                <p:oleObj spid="_x0000_s1043" name="Document" r:id="rId5" imgW="6860843" imgH="8963924" progId="Word.Document.12">
                  <p:embed/>
                </p:oleObj>
              </mc:Choice>
              <mc:Fallback>
                <p:oleObj name="Document" r:id="rId5" imgW="6860843" imgH="8963924" progId="Word.Document.12">
                  <p:embed/>
                  <p:pic>
                    <p:nvPicPr>
                      <p:cNvPr id="0" name=""/>
                      <p:cNvPicPr/>
                      <p:nvPr/>
                    </p:nvPicPr>
                    <p:blipFill>
                      <a:blip r:embed="rId6"/>
                      <a:stretch>
                        <a:fillRect/>
                      </a:stretch>
                    </p:blipFill>
                    <p:spPr>
                      <a:xfrm>
                        <a:off x="304800" y="1376363"/>
                        <a:ext cx="3724275" cy="4865687"/>
                      </a:xfrm>
                      <a:prstGeom prst="rect">
                        <a:avLst/>
                      </a:prstGeom>
                    </p:spPr>
                  </p:pic>
                </p:oleObj>
              </mc:Fallback>
            </mc:AlternateContent>
          </a:graphicData>
        </a:graphic>
      </p:graphicFrame>
      <p:sp>
        <p:nvSpPr>
          <p:cNvPr id="5" name="TextBox 4"/>
          <p:cNvSpPr txBox="1"/>
          <p:nvPr/>
        </p:nvSpPr>
        <p:spPr>
          <a:xfrm>
            <a:off x="4648200" y="1376363"/>
            <a:ext cx="5791200" cy="1754326"/>
          </a:xfrm>
          <a:prstGeom prst="rect">
            <a:avLst/>
          </a:prstGeom>
          <a:noFill/>
        </p:spPr>
        <p:txBody>
          <a:bodyPr wrap="square" rtlCol="0">
            <a:spAutoFit/>
          </a:bodyPr>
          <a:lstStyle/>
          <a:p>
            <a:r>
              <a:rPr lang="en-US" dirty="0" smtClean="0"/>
              <a:t>The image to the left is an embedded MS Word Document. For many users you can simply </a:t>
            </a:r>
            <a:r>
              <a:rPr lang="en-US" b="1" dirty="0" smtClean="0"/>
              <a:t>double click </a:t>
            </a:r>
            <a:r>
              <a:rPr lang="en-US" dirty="0" smtClean="0"/>
              <a:t>on it to open it in a MS Word Editing window. If this does not work on your computer then right click on the image and go to “Document Object” and click “Open”</a:t>
            </a:r>
          </a:p>
        </p:txBody>
      </p:sp>
      <p:sp>
        <p:nvSpPr>
          <p:cNvPr id="3" name="TextBox 2"/>
          <p:cNvSpPr txBox="1"/>
          <p:nvPr/>
        </p:nvSpPr>
        <p:spPr>
          <a:xfrm>
            <a:off x="4648200" y="3430722"/>
            <a:ext cx="4930222" cy="646331"/>
          </a:xfrm>
          <a:prstGeom prst="rect">
            <a:avLst/>
          </a:prstGeom>
          <a:noFill/>
        </p:spPr>
        <p:txBody>
          <a:bodyPr wrap="square" rtlCol="0">
            <a:spAutoFit/>
          </a:bodyPr>
          <a:lstStyle/>
          <a:p>
            <a:r>
              <a:rPr lang="en-US" dirty="0" smtClean="0"/>
              <a:t>This is a “Hidden Slide.” Hidden slides will not show when the presentation is played.  </a:t>
            </a:r>
            <a:endParaRPr lang="en-US" dirty="0"/>
          </a:p>
        </p:txBody>
      </p:sp>
    </p:spTree>
    <p:extLst>
      <p:ext uri="{BB962C8B-B14F-4D97-AF65-F5344CB8AC3E}">
        <p14:creationId xmlns:p14="http://schemas.microsoft.com/office/powerpoint/2010/main" val="1401245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Impact of STEEP </a:t>
            </a:r>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smtClean="0"/>
              <a:t>Tracking adoption of conservation tillage</a:t>
            </a:r>
          </a:p>
          <a:p>
            <a:r>
              <a:rPr lang="en-US" sz="3200" dirty="0" smtClean="0"/>
              <a:t>Identification of barriers to adoption of conservation </a:t>
            </a:r>
            <a:r>
              <a:rPr lang="en-US" sz="3200" dirty="0"/>
              <a:t>tillage </a:t>
            </a:r>
            <a:r>
              <a:rPr lang="en-US" sz="3200" dirty="0" smtClean="0"/>
              <a:t>management</a:t>
            </a:r>
          </a:p>
          <a:p>
            <a:r>
              <a:rPr lang="en-US" sz="3200" dirty="0" smtClean="0"/>
              <a:t>Development </a:t>
            </a:r>
            <a:r>
              <a:rPr lang="en-US" sz="3200" dirty="0"/>
              <a:t>of </a:t>
            </a:r>
            <a:r>
              <a:rPr lang="en-US" sz="3200" dirty="0" smtClean="0"/>
              <a:t>conservation tillage systems </a:t>
            </a:r>
            <a:r>
              <a:rPr lang="en-US" sz="3200" dirty="0"/>
              <a:t>for low </a:t>
            </a:r>
            <a:r>
              <a:rPr lang="en-US" sz="3200" dirty="0" smtClean="0"/>
              <a:t>precipitation areas</a:t>
            </a:r>
          </a:p>
          <a:p>
            <a:r>
              <a:rPr lang="en-US" sz="3200" dirty="0" smtClean="0"/>
              <a:t>Reducing fallow occurrence in low rainfall areas through use of no-tillage and continuous cropping of spring crops (spring-barley-spring wheat</a:t>
            </a:r>
            <a:r>
              <a:rPr lang="en-US" sz="3200" dirty="0"/>
              <a:t>)</a:t>
            </a:r>
          </a:p>
        </p:txBody>
      </p:sp>
    </p:spTree>
    <p:extLst>
      <p:ext uri="{BB962C8B-B14F-4D97-AF65-F5344CB8AC3E}">
        <p14:creationId xmlns:p14="http://schemas.microsoft.com/office/powerpoint/2010/main" val="2345316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Land Grant Institutions and Farming</a:t>
            </a:r>
            <a:endParaRPr lang="en-US" dirty="0"/>
          </a:p>
        </p:txBody>
      </p:sp>
      <p:sp>
        <p:nvSpPr>
          <p:cNvPr id="3" name="Content Placeholder 2"/>
          <p:cNvSpPr>
            <a:spLocks noGrp="1"/>
          </p:cNvSpPr>
          <p:nvPr>
            <p:ph idx="1"/>
          </p:nvPr>
        </p:nvSpPr>
        <p:spPr/>
        <p:txBody>
          <a:bodyPr/>
          <a:lstStyle/>
          <a:p>
            <a:r>
              <a:rPr lang="en-US" dirty="0" smtClean="0"/>
              <a:t>Research –focusing research on the areas to better the local agriculture </a:t>
            </a:r>
          </a:p>
          <a:p>
            <a:r>
              <a:rPr lang="en-US" dirty="0" smtClean="0"/>
              <a:t>University/Institution recommendations for the local agriculture</a:t>
            </a:r>
          </a:p>
          <a:p>
            <a:r>
              <a:rPr lang="en-US" dirty="0" smtClean="0"/>
              <a:t>Extension – effective communication to transfer the knowledge/technology  </a:t>
            </a:r>
          </a:p>
          <a:p>
            <a:endParaRPr lang="en-US" dirty="0"/>
          </a:p>
          <a:p>
            <a:r>
              <a:rPr lang="en-US" dirty="0" smtClean="0"/>
              <a:t>Long-Term Agroecosystem Research (LTAR) Farms are designed to demonstrate the long-term impacts of cultivation practices and provide locations for researchers to conduct projects which span decades and have the ability to produce production data sets of over 100 years. Pullman Washington is the site of one LTAR, an extension of the original LTAR program.</a:t>
            </a:r>
          </a:p>
          <a:p>
            <a:endParaRPr lang="en-US" dirty="0">
              <a:solidFill>
                <a:srgbClr val="0000CC"/>
              </a:solidFill>
            </a:endParaRPr>
          </a:p>
        </p:txBody>
      </p:sp>
    </p:spTree>
    <p:extLst>
      <p:ext uri="{BB962C8B-B14F-4D97-AF65-F5344CB8AC3E}">
        <p14:creationId xmlns:p14="http://schemas.microsoft.com/office/powerpoint/2010/main" val="3467893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10363201" cy="990600"/>
          </a:xfrm>
        </p:spPr>
        <p:txBody>
          <a:bodyPr>
            <a:normAutofit/>
          </a:bodyPr>
          <a:lstStyle/>
          <a:p>
            <a:r>
              <a:rPr lang="en-US" sz="3200" dirty="0"/>
              <a:t>Carbon Sequestration &amp; Carbon Credits</a:t>
            </a:r>
          </a:p>
        </p:txBody>
      </p:sp>
      <p:sp>
        <p:nvSpPr>
          <p:cNvPr id="3" name="Content Placeholder 2"/>
          <p:cNvSpPr>
            <a:spLocks noGrp="1"/>
          </p:cNvSpPr>
          <p:nvPr>
            <p:ph idx="1"/>
          </p:nvPr>
        </p:nvSpPr>
        <p:spPr>
          <a:xfrm>
            <a:off x="304800" y="1295400"/>
            <a:ext cx="10195519" cy="5181600"/>
          </a:xfrm>
        </p:spPr>
        <p:txBody>
          <a:bodyPr>
            <a:normAutofit/>
          </a:bodyPr>
          <a:lstStyle/>
          <a:p>
            <a:r>
              <a:rPr lang="en-US" dirty="0"/>
              <a:t>Soil organic </a:t>
            </a:r>
            <a:r>
              <a:rPr lang="en-US" dirty="0" smtClean="0"/>
              <a:t>carbon is </a:t>
            </a:r>
            <a:r>
              <a:rPr lang="en-US" dirty="0"/>
              <a:t>a </a:t>
            </a:r>
            <a:r>
              <a:rPr lang="en-US" dirty="0" smtClean="0"/>
              <a:t>major component </a:t>
            </a:r>
            <a:r>
              <a:rPr lang="en-US" dirty="0"/>
              <a:t>of soil organic matter</a:t>
            </a:r>
          </a:p>
          <a:p>
            <a:pPr lvl="1"/>
            <a:r>
              <a:rPr lang="en-US" dirty="0" smtClean="0"/>
              <a:t>Soil organic carbon is lost following the conversion </a:t>
            </a:r>
            <a:r>
              <a:rPr lang="en-US" dirty="0"/>
              <a:t>of native </a:t>
            </a:r>
            <a:r>
              <a:rPr lang="en-US" dirty="0" smtClean="0"/>
              <a:t>lands </a:t>
            </a:r>
            <a:r>
              <a:rPr lang="en-US" dirty="0"/>
              <a:t>to agricultural </a:t>
            </a:r>
            <a:r>
              <a:rPr lang="en-US" dirty="0" smtClean="0"/>
              <a:t>production. </a:t>
            </a:r>
          </a:p>
          <a:p>
            <a:r>
              <a:rPr lang="en-US" dirty="0" smtClean="0"/>
              <a:t>The carbon lost from the soil is emitted to the atmosphere as carbon dioxide (CO</a:t>
            </a:r>
            <a:r>
              <a:rPr lang="en-US" baseline="-25000" dirty="0" smtClean="0"/>
              <a:t>2</a:t>
            </a:r>
            <a:r>
              <a:rPr lang="en-US" dirty="0" smtClean="0"/>
              <a:t>) which is an important greenhouse gas</a:t>
            </a:r>
          </a:p>
          <a:p>
            <a:r>
              <a:rPr lang="en-US" dirty="0" smtClean="0"/>
              <a:t>Farmers can receive ‘Carbon Credits’ for adopting practices that rebuild soil organic C levels to native values.</a:t>
            </a:r>
          </a:p>
          <a:p>
            <a:pPr lvl="1"/>
            <a:r>
              <a:rPr lang="en-US" dirty="0" smtClean="0"/>
              <a:t>Termed carbon sequestration</a:t>
            </a:r>
          </a:p>
          <a:p>
            <a:r>
              <a:rPr lang="en-US" dirty="0" smtClean="0"/>
              <a:t>The carbon credits represent a payment for removal of C from the atmosphere that is stored in the soil organic matter. </a:t>
            </a:r>
          </a:p>
          <a:p>
            <a:pPr lvl="1"/>
            <a:r>
              <a:rPr lang="en-US" dirty="0" smtClean="0"/>
              <a:t>Reduces rising levels of CO</a:t>
            </a:r>
            <a:r>
              <a:rPr lang="en-US" baseline="-25000" dirty="0" smtClean="0"/>
              <a:t>2</a:t>
            </a:r>
            <a:r>
              <a:rPr lang="en-US" dirty="0" smtClean="0"/>
              <a:t> in the atmosphere</a:t>
            </a:r>
          </a:p>
          <a:p>
            <a:pPr lvl="1"/>
            <a:r>
              <a:rPr lang="en-US" dirty="0" smtClean="0"/>
              <a:t>Builds soil organic matter</a:t>
            </a:r>
          </a:p>
        </p:txBody>
      </p:sp>
    </p:spTree>
    <p:extLst>
      <p:ext uri="{BB962C8B-B14F-4D97-AF65-F5344CB8AC3E}">
        <p14:creationId xmlns:p14="http://schemas.microsoft.com/office/powerpoint/2010/main" val="753046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Carbon Sequestration &amp; Carbon Credits</a:t>
            </a:r>
          </a:p>
        </p:txBody>
      </p:sp>
      <p:sp>
        <p:nvSpPr>
          <p:cNvPr id="3" name="Content Placeholder 2"/>
          <p:cNvSpPr>
            <a:spLocks noGrp="1"/>
          </p:cNvSpPr>
          <p:nvPr>
            <p:ph idx="1"/>
          </p:nvPr>
        </p:nvSpPr>
        <p:spPr/>
        <p:txBody>
          <a:bodyPr>
            <a:normAutofit/>
          </a:bodyPr>
          <a:lstStyle/>
          <a:p>
            <a:r>
              <a:rPr lang="en-US" sz="2800" dirty="0"/>
              <a:t>Adoption of the following agricultural practices have been shown to partially restore depleted soil organic carbon (sequester C in the soil):</a:t>
            </a:r>
          </a:p>
          <a:p>
            <a:pPr lvl="1"/>
            <a:r>
              <a:rPr lang="en-US" sz="2400" dirty="0"/>
              <a:t>1. Adopt conservation tillage or no-tillage;</a:t>
            </a:r>
          </a:p>
          <a:p>
            <a:pPr lvl="1"/>
            <a:r>
              <a:rPr lang="en-US" sz="2400" dirty="0"/>
              <a:t>2. Eliminate fallow</a:t>
            </a:r>
          </a:p>
          <a:p>
            <a:pPr lvl="1"/>
            <a:r>
              <a:rPr lang="en-US" sz="2400" dirty="0"/>
              <a:t>3. Increase use of cover crops, including use of perennial crops in the rotation</a:t>
            </a:r>
          </a:p>
          <a:p>
            <a:pPr lvl="1"/>
            <a:r>
              <a:rPr lang="en-US" sz="2400" dirty="0"/>
              <a:t>4. Increasing residues returned to the soil</a:t>
            </a:r>
          </a:p>
          <a:p>
            <a:pPr lvl="1"/>
            <a:r>
              <a:rPr lang="en-US" sz="2400" dirty="0"/>
              <a:t>5. Applying soil amendments (manures for example)</a:t>
            </a:r>
          </a:p>
          <a:p>
            <a:pPr lvl="1"/>
            <a:r>
              <a:rPr lang="en-US" sz="2400" dirty="0"/>
              <a:t>6. Using fertilizers</a:t>
            </a:r>
          </a:p>
          <a:p>
            <a:pPr lvl="1"/>
            <a:r>
              <a:rPr lang="en-US" sz="2400" dirty="0"/>
              <a:t>7. Selection of high yielding crop varieties</a:t>
            </a:r>
          </a:p>
        </p:txBody>
      </p:sp>
    </p:spTree>
    <p:extLst>
      <p:ext uri="{BB962C8B-B14F-4D97-AF65-F5344CB8AC3E}">
        <p14:creationId xmlns:p14="http://schemas.microsoft.com/office/powerpoint/2010/main" val="344675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a:t>
            </a:r>
            <a:endParaRPr lang="en-US" dirty="0"/>
          </a:p>
        </p:txBody>
      </p:sp>
      <p:sp>
        <p:nvSpPr>
          <p:cNvPr id="3" name="Content Placeholder 2"/>
          <p:cNvSpPr>
            <a:spLocks noGrp="1"/>
          </p:cNvSpPr>
          <p:nvPr>
            <p:ph idx="1"/>
          </p:nvPr>
        </p:nvSpPr>
        <p:spPr/>
        <p:txBody>
          <a:bodyPr/>
          <a:lstStyle/>
          <a:p>
            <a:r>
              <a:rPr lang="en-US" dirty="0" smtClean="0"/>
              <a:t>Utilize the regional crop cards (included </a:t>
            </a:r>
            <a:r>
              <a:rPr lang="en-US" dirty="0"/>
              <a:t>i</a:t>
            </a:r>
            <a:r>
              <a:rPr lang="en-US" dirty="0" smtClean="0"/>
              <a:t>n the zipped reading file) and the US commodity maps for the same crops to explore what types of crops are cultivated in the Pacific Northwest.</a:t>
            </a:r>
          </a:p>
          <a:p>
            <a:endParaRPr lang="en-US" dirty="0"/>
          </a:p>
          <a:p>
            <a:r>
              <a:rPr lang="en-US" dirty="0" smtClean="0"/>
              <a:t>Using the included crop production report, or a more recent one, assign students to groups to give presentations on the crops, their uses, and relative production levels across the country. </a:t>
            </a:r>
          </a:p>
          <a:p>
            <a:endParaRPr lang="en-US" dirty="0"/>
          </a:p>
          <a:p>
            <a:r>
              <a:rPr lang="en-US" dirty="0" smtClean="0"/>
              <a:t>Extension: Locate production reports from one and two decades ago to create a table using Excel to document changes on the county and state level. </a:t>
            </a:r>
            <a:endParaRPr lang="en-US" dirty="0"/>
          </a:p>
        </p:txBody>
      </p:sp>
    </p:spTree>
    <p:extLst>
      <p:ext uri="{BB962C8B-B14F-4D97-AF65-F5344CB8AC3E}">
        <p14:creationId xmlns:p14="http://schemas.microsoft.com/office/powerpoint/2010/main" val="1935874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a:t>
            </a:r>
            <a:endParaRPr lang="en-US" dirty="0"/>
          </a:p>
        </p:txBody>
      </p:sp>
      <p:sp>
        <p:nvSpPr>
          <p:cNvPr id="3" name="Content Placeholder 2"/>
          <p:cNvSpPr>
            <a:spLocks noGrp="1"/>
          </p:cNvSpPr>
          <p:nvPr>
            <p:ph idx="1"/>
          </p:nvPr>
        </p:nvSpPr>
        <p:spPr/>
        <p:txBody>
          <a:bodyPr>
            <a:normAutofit/>
          </a:bodyPr>
          <a:lstStyle/>
          <a:p>
            <a:r>
              <a:rPr lang="en-US" sz="3200" dirty="0" smtClean="0"/>
              <a:t>Read several of the Farm Studies</a:t>
            </a:r>
          </a:p>
          <a:p>
            <a:pPr lvl="1"/>
            <a:r>
              <a:rPr lang="en-US" sz="2800" dirty="0"/>
              <a:t>http://</a:t>
            </a:r>
            <a:r>
              <a:rPr lang="en-US" sz="2800" dirty="0" err="1"/>
              <a:t>pnwsteep.wsu.edu</a:t>
            </a:r>
            <a:r>
              <a:rPr lang="en-US" sz="2800" dirty="0"/>
              <a:t>/</a:t>
            </a:r>
            <a:r>
              <a:rPr lang="en-US" sz="2800" dirty="0" err="1"/>
              <a:t>dscases</a:t>
            </a:r>
            <a:r>
              <a:rPr lang="en-US" sz="2800" dirty="0"/>
              <a:t>/</a:t>
            </a:r>
            <a:r>
              <a:rPr lang="en-US" sz="2800" dirty="0" err="1"/>
              <a:t>index.htm</a:t>
            </a:r>
            <a:endParaRPr lang="en-US" sz="2800" dirty="0" smtClean="0"/>
          </a:p>
          <a:p>
            <a:r>
              <a:rPr lang="en-US" sz="3200" dirty="0" smtClean="0"/>
              <a:t>Analyze the farming system for win-win practices like:</a:t>
            </a:r>
          </a:p>
          <a:p>
            <a:pPr lvl="1"/>
            <a:r>
              <a:rPr lang="en-US" sz="2800" dirty="0" smtClean="0"/>
              <a:t>Optimized production &amp; cash flow</a:t>
            </a:r>
          </a:p>
          <a:p>
            <a:pPr lvl="1"/>
            <a:r>
              <a:rPr lang="en-US" sz="2800" dirty="0" smtClean="0"/>
              <a:t>Optimized carbon sequestration</a:t>
            </a:r>
          </a:p>
          <a:p>
            <a:pPr lvl="1"/>
            <a:r>
              <a:rPr lang="en-US" sz="2800" dirty="0" smtClean="0"/>
              <a:t>Reduced environmental degradation while improving soil health and obtaining optimum yield/economic return  </a:t>
            </a:r>
            <a:endParaRPr lang="en-US" sz="2800" dirty="0"/>
          </a:p>
        </p:txBody>
      </p:sp>
    </p:spTree>
    <p:extLst>
      <p:ext uri="{BB962C8B-B14F-4D97-AF65-F5344CB8AC3E}">
        <p14:creationId xmlns:p14="http://schemas.microsoft.com/office/powerpoint/2010/main" val="2446022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20000"/>
          </a:bodyPr>
          <a:lstStyle/>
          <a:p>
            <a:pPr marL="176213" indent="-120650"/>
            <a:r>
              <a:rPr lang="en-US" dirty="0"/>
              <a:t>Define terms related to crop production, sustainability, and ecosystems</a:t>
            </a:r>
          </a:p>
          <a:p>
            <a:pPr marL="176213" indent="-120650"/>
            <a:r>
              <a:rPr lang="en-US" dirty="0"/>
              <a:t>Describe traditional dry land farming techniques</a:t>
            </a:r>
          </a:p>
          <a:p>
            <a:pPr marL="176213" indent="-120650"/>
            <a:r>
              <a:rPr lang="en-US" dirty="0"/>
              <a:t>Describe adaptations made to incorporate no-till into an operation</a:t>
            </a:r>
          </a:p>
          <a:p>
            <a:pPr marL="176213" indent="-120650"/>
            <a:r>
              <a:rPr lang="en-US" dirty="0"/>
              <a:t>Describe a crop rotation system</a:t>
            </a:r>
          </a:p>
          <a:p>
            <a:pPr marL="176213" indent="-120650"/>
            <a:r>
              <a:rPr lang="en-US" dirty="0"/>
              <a:t>Compare and contrast fallow and chemical fallow production practices</a:t>
            </a:r>
          </a:p>
          <a:p>
            <a:pPr marL="176213" indent="-120650"/>
            <a:r>
              <a:rPr lang="en-US" dirty="0"/>
              <a:t>Describe the role of niche farming in your area</a:t>
            </a:r>
          </a:p>
          <a:p>
            <a:pPr marL="176213" indent="-120650"/>
            <a:r>
              <a:rPr lang="en-US" dirty="0"/>
              <a:t>Select production practices that improve soil health and productivity</a:t>
            </a:r>
          </a:p>
          <a:p>
            <a:pPr marL="176213" indent="-120650"/>
            <a:r>
              <a:rPr lang="en-US" dirty="0"/>
              <a:t>List  production factors that augment soil nutrients</a:t>
            </a:r>
          </a:p>
          <a:p>
            <a:pPr marL="176213" indent="-120650"/>
            <a:r>
              <a:rPr lang="en-US" dirty="0"/>
              <a:t>Create a production model that incorporates win-win ecological practices</a:t>
            </a:r>
          </a:p>
          <a:p>
            <a:pPr marL="176213" indent="-120650"/>
            <a:r>
              <a:rPr lang="en-US" dirty="0"/>
              <a:t>Categorize farming techniques based on their environmental impact</a:t>
            </a:r>
          </a:p>
          <a:p>
            <a:pPr marL="176213" indent="-120650"/>
            <a:r>
              <a:rPr lang="en-US" dirty="0"/>
              <a:t>Describe the impacts of the federal STEEP project on production practices in the Pacific Northwest</a:t>
            </a:r>
          </a:p>
          <a:p>
            <a:pPr marL="176213" indent="-120650"/>
            <a:r>
              <a:rPr lang="en-US" dirty="0"/>
              <a:t>Identify specific production practices that have resulted from the research and extension efforts of Land-Grant Universities in the PNW</a:t>
            </a:r>
          </a:p>
        </p:txBody>
      </p:sp>
    </p:spTree>
    <p:extLst>
      <p:ext uri="{BB962C8B-B14F-4D97-AF65-F5344CB8AC3E}">
        <p14:creationId xmlns:p14="http://schemas.microsoft.com/office/powerpoint/2010/main" val="2471140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idx="1"/>
          </p:nvPr>
        </p:nvSpPr>
        <p:spPr>
          <a:xfrm>
            <a:off x="171976" y="1600200"/>
            <a:ext cx="10877024" cy="4876800"/>
          </a:xfrm>
        </p:spPr>
        <p:txBody>
          <a:bodyPr>
            <a:normAutofit fontScale="92500"/>
          </a:bodyPr>
          <a:lstStyle/>
          <a:p>
            <a:r>
              <a:rPr lang="en-US" dirty="0"/>
              <a:t>Agronomy </a:t>
            </a:r>
            <a:r>
              <a:rPr lang="en-US" dirty="0" smtClean="0"/>
              <a:t>–The </a:t>
            </a:r>
            <a:r>
              <a:rPr lang="en-US" dirty="0"/>
              <a:t>branch of </a:t>
            </a:r>
            <a:r>
              <a:rPr lang="en-US" dirty="0" smtClean="0"/>
              <a:t>agricultural </a:t>
            </a:r>
            <a:r>
              <a:rPr lang="en-US" dirty="0"/>
              <a:t>science </a:t>
            </a:r>
            <a:r>
              <a:rPr lang="en-US" dirty="0" smtClean="0"/>
              <a:t>dealing </a:t>
            </a:r>
            <a:r>
              <a:rPr lang="en-US" dirty="0"/>
              <a:t>with the theory and practice of crop production and soil management</a:t>
            </a:r>
            <a:r>
              <a:rPr lang="en-US" dirty="0" smtClean="0"/>
              <a:t>.</a:t>
            </a:r>
            <a:endParaRPr lang="en-US" dirty="0"/>
          </a:p>
          <a:p>
            <a:r>
              <a:rPr lang="en-US" dirty="0"/>
              <a:t>Cropping System  - Characterization of an agricultural field according to the crops grown, production practices, and production technologies used to grow crops. </a:t>
            </a:r>
          </a:p>
          <a:p>
            <a:r>
              <a:rPr lang="en-US" dirty="0"/>
              <a:t>Crop Productivity – The </a:t>
            </a:r>
            <a:r>
              <a:rPr lang="en-US" dirty="0" smtClean="0"/>
              <a:t>crop </a:t>
            </a:r>
            <a:r>
              <a:rPr lang="en-US" dirty="0"/>
              <a:t>yield obtained per unit of land area (</a:t>
            </a:r>
            <a:r>
              <a:rPr lang="en-US" dirty="0" smtClean="0"/>
              <a:t>kg/ha, </a:t>
            </a:r>
            <a:r>
              <a:rPr lang="en-US" dirty="0" err="1" smtClean="0"/>
              <a:t>bu</a:t>
            </a:r>
            <a:r>
              <a:rPr lang="en-US" dirty="0" smtClean="0"/>
              <a:t>/acre)</a:t>
            </a:r>
            <a:endParaRPr lang="en-US" dirty="0"/>
          </a:p>
          <a:p>
            <a:r>
              <a:rPr lang="en-US" dirty="0"/>
              <a:t>Sustainable Agriculture – The balance of maintaining crop yields while reducing or eliminating negative impacts to the environment and supporting all people involved in food production.</a:t>
            </a:r>
          </a:p>
          <a:p>
            <a:r>
              <a:rPr lang="en-US" dirty="0"/>
              <a:t>Tillage –The mechanical manipulation of soil to provide better conditions for crop growth.</a:t>
            </a:r>
          </a:p>
          <a:p>
            <a:r>
              <a:rPr lang="en-US" dirty="0" err="1"/>
              <a:t>Agroecosystem</a:t>
            </a:r>
            <a:r>
              <a:rPr lang="en-US" dirty="0"/>
              <a:t>- An approach that considers the processes and interactions occurring in a cropping system. Combines such fields as agronomy, soil and environmental science, sociology, and ecology.</a:t>
            </a:r>
            <a:endParaRPr lang="en-US" sz="2800" dirty="0" smtClean="0"/>
          </a:p>
          <a:p>
            <a:endParaRPr lang="en-US" dirty="0"/>
          </a:p>
        </p:txBody>
      </p:sp>
    </p:spTree>
    <p:extLst>
      <p:ext uri="{BB962C8B-B14F-4D97-AF65-F5344CB8AC3E}">
        <p14:creationId xmlns:p14="http://schemas.microsoft.com/office/powerpoint/2010/main" val="737181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Tillage Systems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Traditional Tillage also known as conventional tillage.</a:t>
            </a:r>
          </a:p>
          <a:p>
            <a:r>
              <a:rPr lang="en-US" dirty="0" smtClean="0"/>
              <a:t>Characterized by burial and mixing of crop residue into the soil (less than 15% residue remains on surface after planting).</a:t>
            </a:r>
          </a:p>
          <a:p>
            <a:r>
              <a:rPr lang="en-US" dirty="0"/>
              <a:t> It involves </a:t>
            </a:r>
            <a:r>
              <a:rPr lang="en-US" dirty="0" smtClean="0"/>
              <a:t>primary, secondary and tertiary tillage</a:t>
            </a:r>
            <a:r>
              <a:rPr lang="en-US" dirty="0"/>
              <a:t>.</a:t>
            </a:r>
          </a:p>
          <a:p>
            <a:r>
              <a:rPr lang="en-US" dirty="0" smtClean="0"/>
              <a:t>Primary tillage – Aggressive disruption of soil using plows</a:t>
            </a:r>
          </a:p>
          <a:p>
            <a:pPr lvl="1"/>
            <a:r>
              <a:rPr lang="en-US" dirty="0" smtClean="0"/>
              <a:t>Tillage tool/Equipment –Moldboard plow, Chisel plows, Disks</a:t>
            </a:r>
          </a:p>
          <a:p>
            <a:r>
              <a:rPr lang="en-US" dirty="0" smtClean="0"/>
              <a:t>Secondary tillage</a:t>
            </a:r>
            <a:r>
              <a:rPr lang="en-US" dirty="0" smtClean="0">
                <a:solidFill>
                  <a:srgbClr val="0000CC"/>
                </a:solidFill>
              </a:rPr>
              <a:t> </a:t>
            </a:r>
            <a:r>
              <a:rPr lang="en-US" dirty="0" smtClean="0"/>
              <a:t>– Less aggressive operation to smooth the soil surface for seeding.</a:t>
            </a:r>
          </a:p>
          <a:p>
            <a:pPr lvl="1"/>
            <a:r>
              <a:rPr lang="en-US" dirty="0" smtClean="0"/>
              <a:t>May involve several passes of secondary equipment.</a:t>
            </a:r>
          </a:p>
          <a:p>
            <a:pPr lvl="1"/>
            <a:r>
              <a:rPr lang="en-US" dirty="0" smtClean="0"/>
              <a:t>Tillage tool/Equipment – Field Cultivators, Harrows, Disks</a:t>
            </a:r>
          </a:p>
          <a:p>
            <a:r>
              <a:rPr lang="en-US" dirty="0" smtClean="0"/>
              <a:t>Tertiary tillage – begins after planting and used to perform intercultural practices for weed control and crust breaking</a:t>
            </a:r>
          </a:p>
          <a:p>
            <a:pPr lvl="1"/>
            <a:r>
              <a:rPr lang="en-US" dirty="0" smtClean="0"/>
              <a:t>Used mostly in organic farming to replace the use of herbicides</a:t>
            </a:r>
            <a:endParaRPr lang="en-US" dirty="0"/>
          </a:p>
          <a:p>
            <a:pPr lvl="1"/>
            <a:r>
              <a:rPr lang="en-US" dirty="0" smtClean="0"/>
              <a:t>Tillage tool/Equipment: Hoe, Inter-row/intra-row/near-row Cultivators</a:t>
            </a:r>
          </a:p>
          <a:p>
            <a:endParaRPr lang="en-US" dirty="0"/>
          </a:p>
        </p:txBody>
      </p:sp>
    </p:spTree>
    <p:extLst>
      <p:ext uri="{BB962C8B-B14F-4D97-AF65-F5344CB8AC3E}">
        <p14:creationId xmlns:p14="http://schemas.microsoft.com/office/powerpoint/2010/main" val="3800939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a:t>
            </a:r>
            <a:r>
              <a:rPr lang="en-US" dirty="0" smtClean="0"/>
              <a:t>Tillage Systems</a:t>
            </a:r>
            <a:endParaRPr lang="en-US" dirty="0"/>
          </a:p>
        </p:txBody>
      </p:sp>
      <p:sp>
        <p:nvSpPr>
          <p:cNvPr id="3" name="Content Placeholder 2"/>
          <p:cNvSpPr>
            <a:spLocks noGrp="1"/>
          </p:cNvSpPr>
          <p:nvPr>
            <p:ph idx="1"/>
          </p:nvPr>
        </p:nvSpPr>
        <p:spPr/>
        <p:txBody>
          <a:bodyPr>
            <a:normAutofit/>
          </a:bodyPr>
          <a:lstStyle/>
          <a:p>
            <a:r>
              <a:rPr lang="en-US" dirty="0"/>
              <a:t>Overall Purpose:</a:t>
            </a:r>
          </a:p>
          <a:p>
            <a:pPr lvl="1"/>
            <a:r>
              <a:rPr lang="en-US" dirty="0"/>
              <a:t>Improve soil conditions such as soil aeration, drainage</a:t>
            </a:r>
          </a:p>
          <a:p>
            <a:pPr lvl="1"/>
            <a:r>
              <a:rPr lang="en-US" dirty="0"/>
              <a:t>Control of insects/pests and weeds</a:t>
            </a:r>
          </a:p>
          <a:p>
            <a:pPr lvl="1"/>
            <a:r>
              <a:rPr lang="en-US" dirty="0"/>
              <a:t>Incorporation of crop residues </a:t>
            </a:r>
          </a:p>
          <a:p>
            <a:r>
              <a:rPr lang="en-US" dirty="0" smtClean="0"/>
              <a:t>Drawbacks:</a:t>
            </a:r>
          </a:p>
          <a:p>
            <a:pPr lvl="1"/>
            <a:r>
              <a:rPr lang="en-US" dirty="0" smtClean="0"/>
              <a:t>Accelerated runoff and soil erosion </a:t>
            </a:r>
          </a:p>
          <a:p>
            <a:pPr lvl="1"/>
            <a:r>
              <a:rPr lang="en-US" dirty="0" smtClean="0"/>
              <a:t>Decline in soil organic matter</a:t>
            </a:r>
          </a:p>
          <a:p>
            <a:pPr lvl="1"/>
            <a:r>
              <a:rPr lang="en-US" dirty="0" smtClean="0"/>
              <a:t>Release of CO</a:t>
            </a:r>
            <a:r>
              <a:rPr lang="en-US" baseline="-25000" dirty="0" smtClean="0"/>
              <a:t>2</a:t>
            </a:r>
            <a:r>
              <a:rPr lang="en-US" dirty="0" smtClean="0"/>
              <a:t> to the atmosphere</a:t>
            </a:r>
          </a:p>
          <a:p>
            <a:pPr lvl="1"/>
            <a:r>
              <a:rPr lang="en-US" dirty="0" smtClean="0"/>
              <a:t>Impacting soil structure and aggregation</a:t>
            </a:r>
          </a:p>
          <a:p>
            <a:pPr lvl="1"/>
            <a:r>
              <a:rPr lang="en-US" dirty="0" smtClean="0"/>
              <a:t>Soil compaction</a:t>
            </a:r>
          </a:p>
          <a:p>
            <a:pPr lvl="1"/>
            <a:r>
              <a:rPr lang="en-US" dirty="0" smtClean="0"/>
              <a:t>Affect soil flora and fauna</a:t>
            </a:r>
          </a:p>
          <a:p>
            <a:endParaRPr lang="en-US" dirty="0"/>
          </a:p>
        </p:txBody>
      </p:sp>
    </p:spTree>
    <p:extLst>
      <p:ext uri="{BB962C8B-B14F-4D97-AF65-F5344CB8AC3E}">
        <p14:creationId xmlns:p14="http://schemas.microsoft.com/office/powerpoint/2010/main" val="2527581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Tillage Systems</a:t>
            </a:r>
            <a:endParaRPr lang="en-US" dirty="0"/>
          </a:p>
        </p:txBody>
      </p:sp>
      <p:sp>
        <p:nvSpPr>
          <p:cNvPr id="3" name="Content Placeholder 2"/>
          <p:cNvSpPr>
            <a:spLocks noGrp="1"/>
          </p:cNvSpPr>
          <p:nvPr>
            <p:ph idx="1"/>
          </p:nvPr>
        </p:nvSpPr>
        <p:spPr/>
        <p:txBody>
          <a:bodyPr>
            <a:normAutofit/>
          </a:bodyPr>
          <a:lstStyle/>
          <a:p>
            <a:r>
              <a:rPr lang="en-US" dirty="0"/>
              <a:t>Characterized by leaving most </a:t>
            </a:r>
            <a:r>
              <a:rPr lang="en-US" dirty="0" smtClean="0"/>
              <a:t>of the crop </a:t>
            </a:r>
            <a:r>
              <a:rPr lang="en-US" dirty="0"/>
              <a:t>residue on </a:t>
            </a:r>
            <a:r>
              <a:rPr lang="en-US" dirty="0" smtClean="0"/>
              <a:t>the soil surface</a:t>
            </a:r>
          </a:p>
          <a:p>
            <a:pPr lvl="1"/>
            <a:r>
              <a:rPr lang="en-US" dirty="0" smtClean="0"/>
              <a:t>At </a:t>
            </a:r>
            <a:r>
              <a:rPr lang="en-US" dirty="0"/>
              <a:t>least 30% </a:t>
            </a:r>
            <a:r>
              <a:rPr lang="en-US" dirty="0" smtClean="0"/>
              <a:t>of residue remains on soil surface after planting</a:t>
            </a:r>
            <a:endParaRPr lang="en-US" dirty="0"/>
          </a:p>
          <a:p>
            <a:r>
              <a:rPr lang="en-US" dirty="0" smtClean="0"/>
              <a:t>No-Tillage </a:t>
            </a:r>
          </a:p>
          <a:p>
            <a:pPr lvl="1"/>
            <a:r>
              <a:rPr lang="en-US" dirty="0"/>
              <a:t>Also known as zero </a:t>
            </a:r>
            <a:r>
              <a:rPr lang="en-US" dirty="0" smtClean="0"/>
              <a:t>tillage or direct seeding </a:t>
            </a:r>
          </a:p>
          <a:p>
            <a:pPr lvl="1"/>
            <a:endParaRPr lang="en-US" dirty="0" smtClean="0"/>
          </a:p>
          <a:p>
            <a:r>
              <a:rPr lang="en-US" dirty="0" smtClean="0"/>
              <a:t>Reduced Tillage </a:t>
            </a:r>
          </a:p>
          <a:p>
            <a:pPr lvl="1"/>
            <a:r>
              <a:rPr lang="en-US" dirty="0" smtClean="0"/>
              <a:t>Also </a:t>
            </a:r>
            <a:r>
              <a:rPr lang="en-US" dirty="0"/>
              <a:t>known as minimum tillage, </a:t>
            </a:r>
            <a:r>
              <a:rPr lang="en-US" dirty="0" smtClean="0"/>
              <a:t>mulch-tillage, or ridge-tillage</a:t>
            </a:r>
          </a:p>
          <a:p>
            <a:pPr lvl="1"/>
            <a:r>
              <a:rPr lang="en-US" dirty="0" smtClean="0"/>
              <a:t>Surface residue cover after planting may range from 15% to greater than 30% depending on equipment.</a:t>
            </a:r>
          </a:p>
          <a:p>
            <a:pPr marL="274320" lvl="1" indent="0">
              <a:buNone/>
            </a:pPr>
            <a:r>
              <a:rPr lang="en-US" dirty="0" smtClean="0"/>
              <a:t> </a:t>
            </a:r>
            <a:endParaRPr lang="en-US" dirty="0"/>
          </a:p>
          <a:p>
            <a:endParaRPr lang="en-US" dirty="0"/>
          </a:p>
        </p:txBody>
      </p:sp>
    </p:spTree>
    <p:extLst>
      <p:ext uri="{BB962C8B-B14F-4D97-AF65-F5344CB8AC3E}">
        <p14:creationId xmlns:p14="http://schemas.microsoft.com/office/powerpoint/2010/main" val="178082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Conservation Tillage Systems</a:t>
            </a:r>
          </a:p>
        </p:txBody>
      </p:sp>
      <p:sp>
        <p:nvSpPr>
          <p:cNvPr id="3" name="Text Placeholder 2"/>
          <p:cNvSpPr>
            <a:spLocks noGrp="1"/>
          </p:cNvSpPr>
          <p:nvPr>
            <p:ph type="body" idx="1"/>
          </p:nvPr>
        </p:nvSpPr>
        <p:spPr/>
        <p:txBody>
          <a:bodyPr/>
          <a:lstStyle/>
          <a:p>
            <a:r>
              <a:rPr lang="en-US" dirty="0" smtClean="0"/>
              <a:t>No-Tillage</a:t>
            </a:r>
            <a:endParaRPr lang="en-US" dirty="0"/>
          </a:p>
        </p:txBody>
      </p:sp>
      <p:sp>
        <p:nvSpPr>
          <p:cNvPr id="4" name="Content Placeholder 3"/>
          <p:cNvSpPr>
            <a:spLocks noGrp="1"/>
          </p:cNvSpPr>
          <p:nvPr>
            <p:ph sz="half" idx="2"/>
          </p:nvPr>
        </p:nvSpPr>
        <p:spPr/>
        <p:txBody>
          <a:bodyPr/>
          <a:lstStyle/>
          <a:p>
            <a:r>
              <a:rPr lang="en-US" dirty="0" smtClean="0"/>
              <a:t>A tillage </a:t>
            </a:r>
            <a:r>
              <a:rPr lang="en-US" dirty="0"/>
              <a:t>system in which crop residue is left on the soil and the soil is left undisturbed from prior harvest</a:t>
            </a:r>
            <a:r>
              <a:rPr lang="en-US" dirty="0" smtClean="0"/>
              <a:t>.</a:t>
            </a:r>
          </a:p>
          <a:p>
            <a:r>
              <a:rPr lang="en-US" dirty="0" smtClean="0"/>
              <a:t>Soil undisturbed except during seeding and nutrient injection (done at the same time).</a:t>
            </a:r>
          </a:p>
          <a:p>
            <a:pPr marL="0" indent="0">
              <a:buNone/>
            </a:pPr>
            <a:endParaRPr lang="en-US" dirty="0"/>
          </a:p>
          <a:p>
            <a:endParaRPr lang="en-US" dirty="0"/>
          </a:p>
        </p:txBody>
      </p:sp>
      <p:sp>
        <p:nvSpPr>
          <p:cNvPr id="5" name="Text Placeholder 4"/>
          <p:cNvSpPr>
            <a:spLocks noGrp="1"/>
          </p:cNvSpPr>
          <p:nvPr>
            <p:ph type="body" sz="quarter" idx="3"/>
          </p:nvPr>
        </p:nvSpPr>
        <p:spPr/>
        <p:txBody>
          <a:bodyPr/>
          <a:lstStyle/>
          <a:p>
            <a:r>
              <a:rPr lang="en-US" dirty="0" smtClean="0"/>
              <a:t>Reduced Tillage</a:t>
            </a:r>
            <a:endParaRPr lang="en-US" dirty="0"/>
          </a:p>
        </p:txBody>
      </p:sp>
      <p:sp>
        <p:nvSpPr>
          <p:cNvPr id="6" name="Content Placeholder 5"/>
          <p:cNvSpPr>
            <a:spLocks noGrp="1"/>
          </p:cNvSpPr>
          <p:nvPr>
            <p:ph sz="quarter" idx="4"/>
          </p:nvPr>
        </p:nvSpPr>
        <p:spPr/>
        <p:txBody>
          <a:bodyPr>
            <a:normAutofit/>
          </a:bodyPr>
          <a:lstStyle/>
          <a:p>
            <a:r>
              <a:rPr lang="en-US" dirty="0" smtClean="0"/>
              <a:t>A tillage </a:t>
            </a:r>
            <a:r>
              <a:rPr lang="en-US" dirty="0"/>
              <a:t>system </a:t>
            </a:r>
            <a:r>
              <a:rPr lang="en-US" dirty="0" smtClean="0"/>
              <a:t>using the  </a:t>
            </a:r>
            <a:r>
              <a:rPr lang="en-US" dirty="0"/>
              <a:t>minimum number of </a:t>
            </a:r>
            <a:r>
              <a:rPr lang="en-US" dirty="0" smtClean="0"/>
              <a:t>operations </a:t>
            </a:r>
            <a:r>
              <a:rPr lang="en-US" dirty="0"/>
              <a:t>required </a:t>
            </a:r>
            <a:r>
              <a:rPr lang="en-US" dirty="0" smtClean="0"/>
              <a:t>to prepare a good </a:t>
            </a:r>
            <a:r>
              <a:rPr lang="en-US" dirty="0"/>
              <a:t>seed </a:t>
            </a:r>
            <a:r>
              <a:rPr lang="en-US" dirty="0" smtClean="0"/>
              <a:t>bed. </a:t>
            </a:r>
          </a:p>
          <a:p>
            <a:pPr marL="182880" lvl="1"/>
            <a:r>
              <a:rPr lang="en-US" sz="2400" dirty="0"/>
              <a:t>Tillage Tool/Equipment:</a:t>
            </a:r>
          </a:p>
          <a:p>
            <a:pPr marL="457200" lvl="2"/>
            <a:r>
              <a:rPr lang="en-US" sz="2200" dirty="0"/>
              <a:t>Chisels</a:t>
            </a:r>
          </a:p>
          <a:p>
            <a:pPr marL="457200" lvl="2"/>
            <a:r>
              <a:rPr lang="en-US" sz="2200" dirty="0"/>
              <a:t>Field Cultivators</a:t>
            </a:r>
          </a:p>
          <a:p>
            <a:pPr marL="457200" lvl="2"/>
            <a:r>
              <a:rPr lang="en-US" sz="2200" dirty="0"/>
              <a:t>Disks</a:t>
            </a:r>
          </a:p>
          <a:p>
            <a:pPr marL="457200" lvl="2"/>
            <a:r>
              <a:rPr lang="en-US" sz="2200" dirty="0"/>
              <a:t>Harrows</a:t>
            </a:r>
          </a:p>
          <a:p>
            <a:pPr marL="457200" lvl="2"/>
            <a:r>
              <a:rPr lang="en-US" sz="2200" dirty="0"/>
              <a:t>Sweeps</a:t>
            </a:r>
          </a:p>
          <a:p>
            <a:pPr marL="0" indent="0">
              <a:buNone/>
            </a:pPr>
            <a:endParaRPr lang="en-US" dirty="0"/>
          </a:p>
          <a:p>
            <a:endParaRPr lang="en-US" dirty="0"/>
          </a:p>
        </p:txBody>
      </p:sp>
    </p:spTree>
    <p:extLst>
      <p:ext uri="{BB962C8B-B14F-4D97-AF65-F5344CB8AC3E}">
        <p14:creationId xmlns:p14="http://schemas.microsoft.com/office/powerpoint/2010/main" val="5626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Conservation Tillage Systems</a:t>
            </a:r>
          </a:p>
        </p:txBody>
      </p:sp>
      <p:sp>
        <p:nvSpPr>
          <p:cNvPr id="7" name="Text Placeholder 6"/>
          <p:cNvSpPr>
            <a:spLocks noGrp="1"/>
          </p:cNvSpPr>
          <p:nvPr>
            <p:ph type="body" idx="1"/>
          </p:nvPr>
        </p:nvSpPr>
        <p:spPr/>
        <p:txBody>
          <a:bodyPr/>
          <a:lstStyle/>
          <a:p>
            <a:r>
              <a:rPr lang="en-US" dirty="0" smtClean="0"/>
              <a:t>Potential Advantages</a:t>
            </a:r>
            <a:endParaRPr lang="en-US" dirty="0"/>
          </a:p>
        </p:txBody>
      </p:sp>
      <p:sp>
        <p:nvSpPr>
          <p:cNvPr id="4" name="Content Placeholder 3"/>
          <p:cNvSpPr>
            <a:spLocks noGrp="1"/>
          </p:cNvSpPr>
          <p:nvPr>
            <p:ph sz="half" idx="2"/>
          </p:nvPr>
        </p:nvSpPr>
        <p:spPr/>
        <p:txBody>
          <a:bodyPr>
            <a:normAutofit/>
          </a:bodyPr>
          <a:lstStyle/>
          <a:p>
            <a:r>
              <a:rPr lang="en-US" dirty="0" smtClean="0"/>
              <a:t>Reduced erosion</a:t>
            </a:r>
          </a:p>
          <a:p>
            <a:r>
              <a:rPr lang="en-US" dirty="0" smtClean="0"/>
              <a:t>Improved water infiltration</a:t>
            </a:r>
          </a:p>
          <a:p>
            <a:r>
              <a:rPr lang="en-US" dirty="0" smtClean="0"/>
              <a:t>Conservation of soil and water</a:t>
            </a:r>
          </a:p>
          <a:p>
            <a:r>
              <a:rPr lang="en-US" dirty="0" smtClean="0"/>
              <a:t> Improved </a:t>
            </a:r>
            <a:r>
              <a:rPr lang="en-US" dirty="0"/>
              <a:t>soil structure and soil health</a:t>
            </a:r>
          </a:p>
          <a:p>
            <a:r>
              <a:rPr lang="en-US" dirty="0"/>
              <a:t>Buildup of </a:t>
            </a:r>
            <a:r>
              <a:rPr lang="en-US" dirty="0" smtClean="0"/>
              <a:t>soil organic matter. </a:t>
            </a:r>
            <a:endParaRPr lang="en-US" dirty="0"/>
          </a:p>
          <a:p>
            <a:r>
              <a:rPr lang="en-US" dirty="0" smtClean="0"/>
              <a:t>Reduction in fuel, labor, and machinery needs</a:t>
            </a:r>
          </a:p>
          <a:p>
            <a:endParaRPr lang="en-US" dirty="0"/>
          </a:p>
          <a:p>
            <a:r>
              <a:rPr lang="en-US" dirty="0"/>
              <a:t> </a:t>
            </a:r>
            <a:endParaRPr lang="en-US" dirty="0" smtClean="0"/>
          </a:p>
          <a:p>
            <a:endParaRPr lang="en-US" dirty="0" smtClean="0"/>
          </a:p>
        </p:txBody>
      </p:sp>
      <p:sp>
        <p:nvSpPr>
          <p:cNvPr id="8" name="Text Placeholder 7"/>
          <p:cNvSpPr>
            <a:spLocks noGrp="1"/>
          </p:cNvSpPr>
          <p:nvPr>
            <p:ph type="body" sz="quarter" idx="3"/>
          </p:nvPr>
        </p:nvSpPr>
        <p:spPr/>
        <p:txBody>
          <a:bodyPr/>
          <a:lstStyle/>
          <a:p>
            <a:r>
              <a:rPr lang="en-US" dirty="0" smtClean="0"/>
              <a:t>Potential Disadvantages</a:t>
            </a:r>
            <a:endParaRPr lang="en-US" dirty="0"/>
          </a:p>
        </p:txBody>
      </p:sp>
      <p:sp>
        <p:nvSpPr>
          <p:cNvPr id="9" name="Content Placeholder 8"/>
          <p:cNvSpPr>
            <a:spLocks noGrp="1"/>
          </p:cNvSpPr>
          <p:nvPr>
            <p:ph sz="quarter" idx="4"/>
          </p:nvPr>
        </p:nvSpPr>
        <p:spPr/>
        <p:txBody>
          <a:bodyPr>
            <a:normAutofit/>
          </a:bodyPr>
          <a:lstStyle/>
          <a:p>
            <a:r>
              <a:rPr lang="en-US" dirty="0"/>
              <a:t>Surface residue </a:t>
            </a:r>
            <a:r>
              <a:rPr lang="en-US" dirty="0" smtClean="0"/>
              <a:t>can delay </a:t>
            </a:r>
            <a:r>
              <a:rPr lang="en-US" dirty="0"/>
              <a:t>soil </a:t>
            </a:r>
            <a:r>
              <a:rPr lang="en-US" dirty="0" smtClean="0"/>
              <a:t>warming</a:t>
            </a:r>
          </a:p>
          <a:p>
            <a:pPr lvl="1"/>
            <a:r>
              <a:rPr lang="en-US" dirty="0" smtClean="0"/>
              <a:t>Impacts seed germination and </a:t>
            </a:r>
            <a:r>
              <a:rPr lang="en-US" dirty="0"/>
              <a:t>early crop </a:t>
            </a:r>
            <a:r>
              <a:rPr lang="en-US" dirty="0" smtClean="0"/>
              <a:t>growth </a:t>
            </a:r>
          </a:p>
          <a:p>
            <a:r>
              <a:rPr lang="en-US" dirty="0" smtClean="0"/>
              <a:t>May not be effective </a:t>
            </a:r>
            <a:r>
              <a:rPr lang="en-US" dirty="0"/>
              <a:t>in poorly drained soils </a:t>
            </a:r>
          </a:p>
          <a:p>
            <a:r>
              <a:rPr lang="en-US" dirty="0"/>
              <a:t>Increased use of </a:t>
            </a:r>
            <a:r>
              <a:rPr lang="en-US" dirty="0" smtClean="0"/>
              <a:t>herbicides for weed control</a:t>
            </a:r>
          </a:p>
          <a:p>
            <a:pPr lvl="1"/>
            <a:r>
              <a:rPr lang="en-US" dirty="0" smtClean="0"/>
              <a:t>Can increase cost</a:t>
            </a:r>
          </a:p>
          <a:p>
            <a:pPr lvl="1"/>
            <a:r>
              <a:rPr lang="en-US" dirty="0" smtClean="0"/>
              <a:t>Negative impacts to  environment</a:t>
            </a:r>
            <a:endParaRPr lang="en-US" dirty="0"/>
          </a:p>
          <a:p>
            <a:endParaRPr lang="en-US" dirty="0"/>
          </a:p>
          <a:p>
            <a:endParaRPr lang="en-US" dirty="0"/>
          </a:p>
        </p:txBody>
      </p:sp>
    </p:spTree>
    <p:extLst>
      <p:ext uri="{BB962C8B-B14F-4D97-AF65-F5344CB8AC3E}">
        <p14:creationId xmlns:p14="http://schemas.microsoft.com/office/powerpoint/2010/main" val="13360869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ACCH ">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REACCH " id="{2377D3D1-E482-0141-A7B3-B3139E759457}" vid="{1A04928D-D525-4347-8DC3-65ABBEB44F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REACCH </Template>
  <TotalTime>1405</TotalTime>
  <Words>2278</Words>
  <Application>Microsoft Macintosh PowerPoint</Application>
  <PresentationFormat>Widescreen</PresentationFormat>
  <Paragraphs>267</Paragraphs>
  <Slides>25</Slides>
  <Notes>14</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Wingdings</vt:lpstr>
      <vt:lpstr>REACCH </vt:lpstr>
      <vt:lpstr>Document</vt:lpstr>
      <vt:lpstr>Cropping Systems &amp; Sustainability</vt:lpstr>
      <vt:lpstr>Standards</vt:lpstr>
      <vt:lpstr>Objectives</vt:lpstr>
      <vt:lpstr>Terms</vt:lpstr>
      <vt:lpstr>Traditional Tillage Systems</vt:lpstr>
      <vt:lpstr>Traditional Tillage Systems</vt:lpstr>
      <vt:lpstr>Conservation Tillage Systems</vt:lpstr>
      <vt:lpstr>Conservation Tillage Systems</vt:lpstr>
      <vt:lpstr>Conservation Tillage Systems</vt:lpstr>
      <vt:lpstr>Cropping Systems are shaped by. . .</vt:lpstr>
      <vt:lpstr>Crop Rotation</vt:lpstr>
      <vt:lpstr>Annual Cropping Systems</vt:lpstr>
      <vt:lpstr>Fallow Cropping Systems</vt:lpstr>
      <vt:lpstr>Fallow Cropping Systems</vt:lpstr>
      <vt:lpstr>Connection to Soil Fertility</vt:lpstr>
      <vt:lpstr>Farming and the environment</vt:lpstr>
      <vt:lpstr>Long-Term Sustainability</vt:lpstr>
      <vt:lpstr>Solutions to Environmental and Economic Problems (STEEP)</vt:lpstr>
      <vt:lpstr>The Impact of STEEP</vt:lpstr>
      <vt:lpstr>The Impact of STEEP cont.</vt:lpstr>
      <vt:lpstr>Land Grant Institutions and Farming</vt:lpstr>
      <vt:lpstr>Carbon Sequestration &amp; Carbon Credits</vt:lpstr>
      <vt:lpstr>Carbon Sequestration &amp; Carbon Credits</vt:lpstr>
      <vt:lpstr>Activity 1:</vt:lpstr>
      <vt:lpstr>Activity 2:</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Cropping Systems &amp; Sustainability</dc:title>
  <dc:creator>White, Peter</dc:creator>
  <cp:lastModifiedBy>White, Troy</cp:lastModifiedBy>
  <cp:revision>296</cp:revision>
  <cp:lastPrinted>2012-11-15T21:01:14Z</cp:lastPrinted>
  <dcterms:created xsi:type="dcterms:W3CDTF">2012-07-19T16:22:21Z</dcterms:created>
  <dcterms:modified xsi:type="dcterms:W3CDTF">2016-09-20T01:00:05Z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FolderId">
    <vt:lpwstr/>
  </property>
  <property fmtid="{D5CDD505-2E9C-101B-9397-08002B2CF9AE}" pid="3" name="Offisync_SaveTime">
    <vt:lpwstr/>
  </property>
  <property fmtid="{D5CDD505-2E9C-101B-9397-08002B2CF9AE}" pid="4" name="Offisync_IsSaved">
    <vt:lpwstr>False</vt:lpwstr>
  </property>
  <property fmtid="{D5CDD505-2E9C-101B-9397-08002B2CF9AE}" pid="5" name="Offisync_UniqueId">
    <vt:lpwstr>226163;19784460</vt:lpwstr>
  </property>
  <property fmtid="{D5CDD505-2E9C-101B-9397-08002B2CF9AE}" pid="6" name="CentralDesktop_MDAdded">
    <vt:lpwstr>True</vt:lpwstr>
  </property>
  <property fmtid="{D5CDD505-2E9C-101B-9397-08002B2CF9AE}" pid="7" name="Offisync_FileTitle">
    <vt:lpwstr/>
  </property>
  <property fmtid="{D5CDD505-2E9C-101B-9397-08002B2CF9AE}" pid="8" name="Offisync_UpdateToken">
    <vt:lpwstr>2012-07-20T11:07:39-0700</vt:lpwstr>
  </property>
  <property fmtid="{D5CDD505-2E9C-101B-9397-08002B2CF9AE}" pid="9" name="Offisync_ProviderName">
    <vt:lpwstr>Central Desktop</vt:lpwstr>
  </property>
</Properties>
</file>