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5"/>
  </p:notesMasterIdLst>
  <p:handoutMasterIdLst>
    <p:handoutMasterId r:id="rId46"/>
  </p:handoutMasterIdLst>
  <p:sldIdLst>
    <p:sldId id="256" r:id="rId2"/>
    <p:sldId id="301" r:id="rId3"/>
    <p:sldId id="272" r:id="rId4"/>
    <p:sldId id="257" r:id="rId5"/>
    <p:sldId id="299" r:id="rId6"/>
    <p:sldId id="300" r:id="rId7"/>
    <p:sldId id="271" r:id="rId8"/>
    <p:sldId id="273" r:id="rId9"/>
    <p:sldId id="278" r:id="rId10"/>
    <p:sldId id="274" r:id="rId11"/>
    <p:sldId id="275" r:id="rId12"/>
    <p:sldId id="276" r:id="rId13"/>
    <p:sldId id="277" r:id="rId14"/>
    <p:sldId id="258" r:id="rId15"/>
    <p:sldId id="279" r:id="rId16"/>
    <p:sldId id="260" r:id="rId17"/>
    <p:sldId id="291" r:id="rId18"/>
    <p:sldId id="282" r:id="rId19"/>
    <p:sldId id="259" r:id="rId20"/>
    <p:sldId id="281" r:id="rId21"/>
    <p:sldId id="283" r:id="rId22"/>
    <p:sldId id="261" r:id="rId23"/>
    <p:sldId id="292" r:id="rId24"/>
    <p:sldId id="262" r:id="rId25"/>
    <p:sldId id="284" r:id="rId26"/>
    <p:sldId id="285" r:id="rId27"/>
    <p:sldId id="263" r:id="rId28"/>
    <p:sldId id="287" r:id="rId29"/>
    <p:sldId id="290" r:id="rId30"/>
    <p:sldId id="298" r:id="rId31"/>
    <p:sldId id="267" r:id="rId32"/>
    <p:sldId id="288" r:id="rId33"/>
    <p:sldId id="289" r:id="rId34"/>
    <p:sldId id="266" r:id="rId35"/>
    <p:sldId id="293" r:id="rId36"/>
    <p:sldId id="294" r:id="rId37"/>
    <p:sldId id="295" r:id="rId38"/>
    <p:sldId id="296" r:id="rId39"/>
    <p:sldId id="297" r:id="rId40"/>
    <p:sldId id="286" r:id="rId41"/>
    <p:sldId id="270" r:id="rId42"/>
    <p:sldId id="269" r:id="rId43"/>
    <p:sldId id="302" r:id="rId44"/>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Kattlyn (kwolf@uidaho.edu)" initials="WK(" lastIdx="1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902" autoAdjust="0"/>
    <p:restoredTop sz="79553" autoAdjust="0"/>
  </p:normalViewPr>
  <p:slideViewPr>
    <p:cSldViewPr>
      <p:cViewPr varScale="1">
        <p:scale>
          <a:sx n="73" d="100"/>
          <a:sy n="73" d="100"/>
        </p:scale>
        <p:origin x="248" y="192"/>
      </p:cViewPr>
      <p:guideLst>
        <p:guide orient="horz" pos="2160"/>
        <p:guide pos="3840"/>
      </p:guideLst>
    </p:cSldViewPr>
  </p:slideViewPr>
  <p:outlineViewPr>
    <p:cViewPr>
      <p:scale>
        <a:sx n="33" d="100"/>
        <a:sy n="33" d="100"/>
      </p:scale>
      <p:origin x="0" y="15006"/>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package" Target="../embeddings/Microsoft_Excel_Worksheet3.xlsx"/><Relationship Id="rId1" Type="http://schemas.openxmlformats.org/officeDocument/2006/relationships/image" Target="../media/image6.jpg"/><Relationship Id="rId2" Type="http://schemas.openxmlformats.org/officeDocument/2006/relationships/image" Target="../media/image7.jpg"/></Relationships>
</file>

<file path=ppt/charts/_rels/chart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package" Target="../embeddings/Microsoft_Excel_Worksheet4.xlsx"/><Relationship Id="rId1" Type="http://schemas.openxmlformats.org/officeDocument/2006/relationships/image" Target="../media/image6.jpg"/><Relationship Id="rId2" Type="http://schemas.openxmlformats.org/officeDocument/2006/relationships/image" Target="../media/image7.jpg"/></Relationships>
</file>

<file path=ppt/charts/_rels/chart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package" Target="../embeddings/Microsoft_Excel_Worksheet5.xlsx"/><Relationship Id="rId1" Type="http://schemas.openxmlformats.org/officeDocument/2006/relationships/image" Target="../media/image6.jpg"/><Relationship Id="rId2" Type="http://schemas.openxmlformats.org/officeDocument/2006/relationships/image" Target="../media/image7.jp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Soil Composition</c:v>
                </c:pt>
              </c:strCache>
            </c:strRef>
          </c:tx>
          <c:spPr>
            <a:effectLst/>
          </c:spPr>
          <c:explosion val="3"/>
          <c:dPt>
            <c:idx val="0"/>
            <c:bubble3D val="0"/>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c:spPr>
          </c:dPt>
          <c:dPt>
            <c:idx val="1"/>
            <c:bubble3D val="0"/>
            <c: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effectLst/>
            </c:spPr>
          </c:dPt>
          <c:dPt>
            <c:idx val="2"/>
            <c:bubble3D val="0"/>
            <c: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3000" r="-29000"/>
                </a:stretch>
              </a:blipFill>
              <a:effectLst/>
            </c:spPr>
          </c:dPt>
          <c:dPt>
            <c:idx val="3"/>
            <c:bubble3D val="0"/>
            <c: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1000" r="-9000"/>
                </a:stretch>
              </a:blipFill>
              <a:effectLst/>
            </c:spPr>
          </c:dPt>
          <c:dLbls>
            <c:dLbl>
              <c:idx val="0"/>
              <c:spPr/>
              <c:txPr>
                <a:bodyPr/>
                <a:lstStyle/>
                <a:p>
                  <a:pPr>
                    <a:defRPr sz="2400">
                      <a:solidFill>
                        <a:schemeClr val="bg1"/>
                      </a:solidFill>
                    </a:defRPr>
                  </a:pPr>
                  <a:endParaRPr lang="en-US"/>
                </a:p>
              </c:txPr>
              <c:showLegendKey val="0"/>
              <c:showVal val="0"/>
              <c:showCatName val="1"/>
              <c:showSerName val="0"/>
              <c:showPercent val="1"/>
              <c:showBubbleSize val="0"/>
            </c:dLbl>
            <c:dLbl>
              <c:idx val="2"/>
              <c:layout>
                <c:manualLayout>
                  <c:x val="0.212389271653543"/>
                  <c:y val="-0.163040244969379"/>
                </c:manualLayout>
              </c:layout>
              <c:tx>
                <c:rich>
                  <a:bodyPr/>
                  <a:lstStyle/>
                  <a:p>
                    <a:pPr>
                      <a:defRPr sz="2400">
                        <a:solidFill>
                          <a:schemeClr val="bg1"/>
                        </a:solidFill>
                      </a:defRPr>
                    </a:pPr>
                    <a:r>
                      <a:rPr lang="en-US" sz="2400" dirty="0" smtClean="0"/>
                      <a:t>Mineral</a:t>
                    </a:r>
                    <a:r>
                      <a:rPr lang="en-US" sz="2400" dirty="0"/>
                      <a:t>
45%</a:t>
                    </a:r>
                    <a:endParaRPr lang="en-US" dirty="0"/>
                  </a:p>
                </c:rich>
              </c:tx>
              <c:spPr/>
              <c:showLegendKey val="0"/>
              <c:showVal val="0"/>
              <c:showCatName val="1"/>
              <c:showSerName val="0"/>
              <c:showPercent val="1"/>
              <c:showBubbleSize val="0"/>
              <c:extLst>
                <c:ext xmlns:c15="http://schemas.microsoft.com/office/drawing/2012/chart" uri="{CE6537A1-D6FC-4f65-9D91-7224C49458BB}"/>
              </c:extLst>
            </c:dLbl>
            <c:dLbl>
              <c:idx val="3"/>
              <c:layout>
                <c:manualLayout>
                  <c:x val="-0.245576279527559"/>
                  <c:y val="0.000384535266425035"/>
                </c:manualLayout>
              </c:layout>
              <c:spPr/>
              <c:txPr>
                <a:bodyPr/>
                <a:lstStyle/>
                <a:p>
                  <a:pPr>
                    <a:defRPr sz="2400">
                      <a:solidFill>
                        <a:schemeClr val="tx1"/>
                      </a:solidFill>
                    </a:defRPr>
                  </a:pPr>
                  <a:endParaRPr lang="en-US"/>
                </a:p>
              </c:txPr>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4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Water</c:v>
                </c:pt>
                <c:pt idx="1">
                  <c:v>Air</c:v>
                </c:pt>
                <c:pt idx="2">
                  <c:v>Minerals</c:v>
                </c:pt>
                <c:pt idx="3">
                  <c:v>Organic Material</c:v>
                </c:pt>
              </c:strCache>
            </c:strRef>
          </c:cat>
          <c:val>
            <c:numRef>
              <c:f>Sheet1!$B$2:$B$5</c:f>
              <c:numCache>
                <c:formatCode>General</c:formatCode>
                <c:ptCount val="4"/>
                <c:pt idx="0">
                  <c:v>25.0</c:v>
                </c:pt>
                <c:pt idx="1">
                  <c:v>25.0</c:v>
                </c:pt>
                <c:pt idx="2">
                  <c:v>45.0</c:v>
                </c:pt>
                <c:pt idx="3">
                  <c:v>5.0</c:v>
                </c:pt>
              </c:numCache>
            </c:numRef>
          </c:val>
        </c:ser>
        <c:dLbls>
          <c:showLegendKey val="0"/>
          <c:showVal val="0"/>
          <c:showCatName val="0"/>
          <c:showSerName val="0"/>
          <c:showPercent val="1"/>
          <c:showBubbleSize val="0"/>
          <c:showLeaderLines val="1"/>
        </c:dLbls>
        <c:firstSliceAng val="2"/>
      </c:pieChart>
    </c:plotArea>
    <c:plotVisOnly val="1"/>
    <c:dispBlanksAs val="gap"/>
    <c:showDLblsOverMax val="0"/>
  </c:chart>
  <c:txPr>
    <a:bodyPr/>
    <a:lstStyle/>
    <a:p>
      <a:pPr>
        <a:defRPr sz="1800"/>
      </a:pPr>
      <a:endParaRPr lang="en-US"/>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Soil Composition</c:v>
                </c:pt>
              </c:strCache>
            </c:strRef>
          </c:tx>
          <c:spPr>
            <a:effectLst/>
          </c:spPr>
          <c:explosion val="3"/>
          <c:dPt>
            <c:idx val="0"/>
            <c:bubble3D val="0"/>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c:spPr>
          </c:dPt>
          <c:dPt>
            <c:idx val="1"/>
            <c:bubble3D val="0"/>
            <c: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effectLst/>
            </c:spPr>
          </c:dPt>
          <c:dPt>
            <c:idx val="2"/>
            <c:bubble3D val="0"/>
            <c:spPr>
              <a:blipFill dpi="0" rotWithShape="1">
                <a:blip xmlns:r="http://schemas.openxmlformats.org/officeDocument/2006/relationships" r:embed="rId3">
                  <a:alphaModFix amt="24000"/>
                  <a:extLst>
                    <a:ext uri="{28A0092B-C50C-407E-A947-70E740481C1C}">
                      <a14:useLocalDpi xmlns:a14="http://schemas.microsoft.com/office/drawing/2010/main" val="0"/>
                    </a:ext>
                  </a:extLst>
                </a:blip>
                <a:srcRect/>
                <a:stretch>
                  <a:fillRect l="-23000" r="-29000"/>
                </a:stretch>
              </a:blipFill>
              <a:effectLst/>
            </c:spPr>
          </c:dPt>
          <c:dPt>
            <c:idx val="3"/>
            <c:bubble3D val="0"/>
            <c:spPr>
              <a:blipFill dpi="0" rotWithShape="1">
                <a:blip xmlns:r="http://schemas.openxmlformats.org/officeDocument/2006/relationships" r:embed="rId4">
                  <a:alphaModFix amt="27000"/>
                  <a:extLst>
                    <a:ext uri="{28A0092B-C50C-407E-A947-70E740481C1C}">
                      <a14:useLocalDpi xmlns:a14="http://schemas.microsoft.com/office/drawing/2010/main" val="0"/>
                    </a:ext>
                  </a:extLst>
                </a:blip>
                <a:srcRect/>
                <a:stretch>
                  <a:fillRect l="-11000" r="-9000"/>
                </a:stretch>
              </a:blipFill>
              <a:effectLst/>
            </c:spPr>
          </c:dPt>
          <c:dLbls>
            <c:dLbl>
              <c:idx val="0"/>
              <c:spPr/>
              <c:txPr>
                <a:bodyPr/>
                <a:lstStyle/>
                <a:p>
                  <a:pPr>
                    <a:defRPr sz="2400" b="1">
                      <a:solidFill>
                        <a:schemeClr val="bg1"/>
                      </a:solidFill>
                    </a:defRPr>
                  </a:pPr>
                  <a:endParaRPr lang="en-US"/>
                </a:p>
              </c:txPr>
              <c:showLegendKey val="0"/>
              <c:showVal val="0"/>
              <c:showCatName val="1"/>
              <c:showSerName val="0"/>
              <c:showPercent val="1"/>
              <c:showBubbleSize val="0"/>
            </c:dLbl>
            <c:dLbl>
              <c:idx val="1"/>
              <c:spPr/>
              <c:txPr>
                <a:bodyPr/>
                <a:lstStyle/>
                <a:p>
                  <a:pPr>
                    <a:defRPr sz="2400" b="1"/>
                  </a:pPr>
                  <a:endParaRPr lang="en-US"/>
                </a:p>
              </c:txPr>
              <c:showLegendKey val="0"/>
              <c:showVal val="0"/>
              <c:showCatName val="1"/>
              <c:showSerName val="0"/>
              <c:showPercent val="1"/>
              <c:showBubbleSize val="0"/>
            </c:dLbl>
            <c:dLbl>
              <c:idx val="2"/>
              <c:layout>
                <c:manualLayout>
                  <c:x val="0.212389271653543"/>
                  <c:y val="-0.163040244969379"/>
                </c:manualLayout>
              </c:layout>
              <c:spPr/>
              <c:txPr>
                <a:bodyPr/>
                <a:lstStyle/>
                <a:p>
                  <a:pPr>
                    <a:defRPr>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Lst>
            </c:dLbl>
            <c:dLbl>
              <c:idx val="3"/>
              <c:layout>
                <c:manualLayout>
                  <c:x val="-0.245576279527559"/>
                  <c:y val="0.000384535266425035"/>
                </c:manualLayout>
              </c:layout>
              <c:spPr/>
              <c:txPr>
                <a:bodyPr/>
                <a:lstStyle/>
                <a:p>
                  <a:pPr>
                    <a:defRPr>
                      <a:solidFill>
                        <a:schemeClr val="bg1">
                          <a:lumMod val="50000"/>
                        </a:schemeClr>
                      </a:solidFill>
                    </a:defRPr>
                  </a:pPr>
                  <a:endParaRPr lang="en-US"/>
                </a:p>
              </c:txPr>
              <c:showLegendKey val="0"/>
              <c:showVal val="0"/>
              <c:showCatName val="1"/>
              <c:showSerName val="0"/>
              <c:showPercent val="1"/>
              <c:showBubbleSize val="0"/>
              <c:extLs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Water</c:v>
                </c:pt>
                <c:pt idx="1">
                  <c:v>Air</c:v>
                </c:pt>
                <c:pt idx="2">
                  <c:v>Minerals</c:v>
                </c:pt>
                <c:pt idx="3">
                  <c:v>Organic Material</c:v>
                </c:pt>
              </c:strCache>
            </c:strRef>
          </c:cat>
          <c:val>
            <c:numRef>
              <c:f>Sheet1!$B$2:$B$5</c:f>
              <c:numCache>
                <c:formatCode>General</c:formatCode>
                <c:ptCount val="4"/>
                <c:pt idx="0">
                  <c:v>25.0</c:v>
                </c:pt>
                <c:pt idx="1">
                  <c:v>25.0</c:v>
                </c:pt>
                <c:pt idx="2">
                  <c:v>45.0</c:v>
                </c:pt>
                <c:pt idx="3">
                  <c:v>5.0</c:v>
                </c:pt>
              </c:numCache>
            </c:numRef>
          </c:val>
        </c:ser>
        <c:dLbls>
          <c:showLegendKey val="0"/>
          <c:showVal val="0"/>
          <c:showCatName val="0"/>
          <c:showSerName val="0"/>
          <c:showPercent val="1"/>
          <c:showBubbleSize val="0"/>
          <c:showLeaderLines val="1"/>
        </c:dLbls>
        <c:firstSliceAng val="2"/>
      </c:pieChart>
    </c:plotArea>
    <c:plotVisOnly val="1"/>
    <c:dispBlanksAs val="gap"/>
    <c:showDLblsOverMax val="0"/>
  </c:chart>
  <c:txPr>
    <a:bodyPr/>
    <a:lstStyle/>
    <a:p>
      <a:pPr>
        <a:defRPr sz="1800"/>
      </a:pPr>
      <a:endParaRPr lang="en-US"/>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Soil Composition</c:v>
                </c:pt>
              </c:strCache>
            </c:strRef>
          </c:tx>
          <c:spPr>
            <a:effectLst/>
          </c:spPr>
          <c:explosion val="3"/>
          <c:dPt>
            <c:idx val="0"/>
            <c:bubble3D val="0"/>
            <c:spPr>
              <a:blipFill dpi="0" rotWithShape="1">
                <a:blip xmlns:r="http://schemas.openxmlformats.org/officeDocument/2006/relationships" r:embed="rId1">
                  <a:alphaModFix amt="52000"/>
                  <a:extLst>
                    <a:ext uri="{28A0092B-C50C-407E-A947-70E740481C1C}">
                      <a14:useLocalDpi xmlns:a14="http://schemas.microsoft.com/office/drawing/2010/main" val="0"/>
                    </a:ext>
                  </a:extLst>
                </a:blip>
                <a:srcRect/>
                <a:stretch>
                  <a:fillRect/>
                </a:stretch>
              </a:blipFill>
              <a:effectLst/>
            </c:spPr>
          </c:dPt>
          <c:dPt>
            <c:idx val="1"/>
            <c:bubble3D val="0"/>
            <c:spPr>
              <a:blipFill dpi="0" rotWithShape="1">
                <a:blip xmlns:r="http://schemas.openxmlformats.org/officeDocument/2006/relationships" r:embed="rId2">
                  <a:alphaModFix amt="43000"/>
                  <a:extLst>
                    <a:ext uri="{28A0092B-C50C-407E-A947-70E740481C1C}">
                      <a14:useLocalDpi xmlns:a14="http://schemas.microsoft.com/office/drawing/2010/main" val="0"/>
                    </a:ext>
                  </a:extLst>
                </a:blip>
                <a:srcRect/>
                <a:stretch>
                  <a:fillRect/>
                </a:stretch>
              </a:blipFill>
              <a:effectLst/>
            </c:spPr>
          </c:dPt>
          <c:dPt>
            <c:idx val="2"/>
            <c:bubble3D val="0"/>
            <c: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3000" r="-29000"/>
                </a:stretch>
              </a:blipFill>
              <a:effectLst/>
            </c:spPr>
          </c:dPt>
          <c:dPt>
            <c:idx val="3"/>
            <c:bubble3D val="0"/>
            <c:spPr>
              <a:blipFill dpi="0" rotWithShape="1">
                <a:blip xmlns:r="http://schemas.openxmlformats.org/officeDocument/2006/relationships" r:embed="rId4">
                  <a:alphaModFix/>
                  <a:extLst>
                    <a:ext uri="{28A0092B-C50C-407E-A947-70E740481C1C}">
                      <a14:useLocalDpi xmlns:a14="http://schemas.microsoft.com/office/drawing/2010/main" val="0"/>
                    </a:ext>
                  </a:extLst>
                </a:blip>
                <a:srcRect/>
                <a:stretch>
                  <a:fillRect l="-11000" r="-9000"/>
                </a:stretch>
              </a:blipFill>
              <a:effectLst/>
            </c:spPr>
          </c:dPt>
          <c:dLbls>
            <c:dLbl>
              <c:idx val="0"/>
              <c:spPr/>
              <c:txPr>
                <a:bodyPr/>
                <a:lstStyle/>
                <a:p>
                  <a:pPr>
                    <a:defRPr sz="2400">
                      <a:solidFill>
                        <a:schemeClr val="bg1"/>
                      </a:solidFill>
                    </a:defRPr>
                  </a:pPr>
                  <a:endParaRPr lang="en-US"/>
                </a:p>
              </c:txPr>
              <c:showLegendKey val="0"/>
              <c:showVal val="0"/>
              <c:showCatName val="1"/>
              <c:showSerName val="0"/>
              <c:showPercent val="1"/>
              <c:showBubbleSize val="0"/>
            </c:dLbl>
            <c:dLbl>
              <c:idx val="1"/>
              <c:spPr/>
              <c:txPr>
                <a:bodyPr/>
                <a:lstStyle/>
                <a:p>
                  <a:pPr>
                    <a:defRPr sz="2400">
                      <a:solidFill>
                        <a:srgbClr val="7F7F7F"/>
                      </a:solidFill>
                    </a:defRPr>
                  </a:pPr>
                  <a:endParaRPr lang="en-US"/>
                </a:p>
              </c:txPr>
              <c:showLegendKey val="0"/>
              <c:showVal val="0"/>
              <c:showCatName val="1"/>
              <c:showSerName val="0"/>
              <c:showPercent val="1"/>
              <c:showBubbleSize val="0"/>
            </c:dLbl>
            <c:dLbl>
              <c:idx val="2"/>
              <c:layout>
                <c:manualLayout>
                  <c:x val="0.212389271653543"/>
                  <c:y val="-0.163040244969379"/>
                </c:manualLayout>
              </c:layout>
              <c:tx>
                <c:rich>
                  <a:bodyPr/>
                  <a:lstStyle/>
                  <a:p>
                    <a:pPr>
                      <a:defRPr sz="2400">
                        <a:solidFill>
                          <a:schemeClr val="bg1"/>
                        </a:solidFill>
                      </a:defRPr>
                    </a:pPr>
                    <a:r>
                      <a:rPr lang="en-US" sz="2400" dirty="0" smtClean="0"/>
                      <a:t>Mineral</a:t>
                    </a:r>
                    <a:r>
                      <a:rPr lang="en-US" sz="2400" dirty="0"/>
                      <a:t>
45%</a:t>
                    </a:r>
                    <a:endParaRPr lang="en-US" dirty="0"/>
                  </a:p>
                </c:rich>
              </c:tx>
              <c:spPr/>
              <c:showLegendKey val="0"/>
              <c:showVal val="0"/>
              <c:showCatName val="1"/>
              <c:showSerName val="0"/>
              <c:showPercent val="1"/>
              <c:showBubbleSize val="0"/>
              <c:extLst>
                <c:ext xmlns:c15="http://schemas.microsoft.com/office/drawing/2012/chart" uri="{CE6537A1-D6FC-4f65-9D91-7224C49458BB}"/>
              </c:extLst>
            </c:dLbl>
            <c:dLbl>
              <c:idx val="3"/>
              <c:layout>
                <c:manualLayout>
                  <c:x val="-0.245576279527559"/>
                  <c:y val="0.000384535266425035"/>
                </c:manualLayout>
              </c:layout>
              <c:spPr/>
              <c:txPr>
                <a:bodyPr/>
                <a:lstStyle/>
                <a:p>
                  <a:pPr>
                    <a:defRPr sz="2400">
                      <a:solidFill>
                        <a:schemeClr val="tx1"/>
                      </a:solidFill>
                    </a:defRPr>
                  </a:pPr>
                  <a:endParaRPr lang="en-US"/>
                </a:p>
              </c:txPr>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4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Water</c:v>
                </c:pt>
                <c:pt idx="1">
                  <c:v>Air</c:v>
                </c:pt>
                <c:pt idx="2">
                  <c:v>Minerals</c:v>
                </c:pt>
                <c:pt idx="3">
                  <c:v>Organic Material</c:v>
                </c:pt>
              </c:strCache>
            </c:strRef>
          </c:cat>
          <c:val>
            <c:numRef>
              <c:f>Sheet1!$B$2:$B$5</c:f>
              <c:numCache>
                <c:formatCode>General</c:formatCode>
                <c:ptCount val="4"/>
                <c:pt idx="0">
                  <c:v>25.0</c:v>
                </c:pt>
                <c:pt idx="1">
                  <c:v>25.0</c:v>
                </c:pt>
                <c:pt idx="2">
                  <c:v>45.0</c:v>
                </c:pt>
                <c:pt idx="3">
                  <c:v>5.0</c:v>
                </c:pt>
              </c:numCache>
            </c:numRef>
          </c:val>
        </c:ser>
        <c:dLbls>
          <c:showLegendKey val="0"/>
          <c:showVal val="0"/>
          <c:showCatName val="0"/>
          <c:showSerName val="0"/>
          <c:showPercent val="1"/>
          <c:showBubbleSize val="0"/>
          <c:showLeaderLines val="1"/>
        </c:dLbls>
        <c:firstSliceAng val="2"/>
      </c:pieChart>
    </c:plotArea>
    <c:plotVisOnly val="1"/>
    <c:dispBlanksAs val="gap"/>
    <c:showDLblsOverMax val="0"/>
  </c:chart>
  <c:txPr>
    <a:bodyPr/>
    <a:lstStyle/>
    <a:p>
      <a:pPr>
        <a:defRPr sz="1800"/>
      </a:pPr>
      <a:endParaRPr lang="en-US"/>
    </a:p>
  </c:txPr>
  <c:externalData r:id="rId5">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6-06-29T11:56:17.503" idx="1">
    <p:pos x="3312" y="4053"/>
    <p:text>different than in other unit PPT's??  why are the AFNR and Standards different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6-29T11:57:22.501" idx="2">
    <p:pos x="10" y="10"/>
    <p:text>these two slides are different text sizes/bold.  looks wierd</p:text>
    <p:extLst>
      <p:ext uri="{C676402C-5697-4E1C-873F-D02D1690AC5C}">
        <p15:threadingInfo xmlns:p15="http://schemas.microsoft.com/office/powerpoint/2012/main" timeZoneBias="420"/>
      </p:ext>
    </p:extLst>
  </p:cm>
  <p:cm authorId="1" dt="2016-06-29T11:58:41.618" idx="3">
    <p:pos x="106" y="106"/>
    <p:text>Jodi will tweak these definitions- FYI.</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6-29T11:59:18.366" idx="4">
    <p:pos x="1882" y="1995"/>
    <p:text>LOVE the Teaching Idea at the bottom-  MORE of these would be great!!!  It could make the climate unit a bit less PPT!</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6-29T12:03:02.305" idx="9">
    <p:pos x="10" y="10"/>
    <p:text>picture!!</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F6C2B60-7173-459C-872C-6C8E3CC3CF40}" type="datetimeFigureOut">
              <a:rPr lang="en-US" smtClean="0"/>
              <a:t>9/19/16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A39010B-C827-44D0-BB82-B2CB4B916147}" type="slidenum">
              <a:rPr lang="en-US" smtClean="0"/>
              <a:t>‹#›</a:t>
            </a:fld>
            <a:endParaRPr lang="en-US"/>
          </a:p>
        </p:txBody>
      </p:sp>
    </p:spTree>
    <p:extLst>
      <p:ext uri="{BB962C8B-B14F-4D97-AF65-F5344CB8AC3E}">
        <p14:creationId xmlns:p14="http://schemas.microsoft.com/office/powerpoint/2010/main" val="1551501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AB4F233-98C7-4D21-B046-C478992B3A5E}" type="datetimeFigureOut">
              <a:rPr lang="en-US" smtClean="0"/>
              <a:t>9/19/16</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8A41DC2-1DC0-4333-8B4B-E2BC2DA43693}" type="slidenum">
              <a:rPr lang="en-US" smtClean="0"/>
              <a:t>‹#›</a:t>
            </a:fld>
            <a:endParaRPr lang="en-US"/>
          </a:p>
        </p:txBody>
      </p:sp>
    </p:spTree>
    <p:extLst>
      <p:ext uri="{BB962C8B-B14F-4D97-AF65-F5344CB8AC3E}">
        <p14:creationId xmlns:p14="http://schemas.microsoft.com/office/powerpoint/2010/main" val="26861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ars.usda.gov/is/graphics/photos/k5951-1.ht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photogallery.nrcs.usda.gov/Index.asp"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photogallery.sc.egov.usda.gov/netpub/server.np?find&amp;catalog=catalog&amp;template=detail.np&amp;field=itemid&amp;op=matches&amp;value=2961&amp;site=PhotoGallery"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ftp://ftp-fc.sc.egov.usda.gov/NHQ/practice-standards/cppe/examples/332info.pdf" TargetMode="External"/><Relationship Id="rId4" Type="http://schemas.openxmlformats.org/officeDocument/2006/relationships/hyperlink" Target="http://www.nrcs.usda.gov/technical/standards/nhcp.html"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a:t>
            </a:fld>
            <a:endParaRPr lang="en-US"/>
          </a:p>
        </p:txBody>
      </p:sp>
    </p:spTree>
    <p:extLst>
      <p:ext uri="{BB962C8B-B14F-4D97-AF65-F5344CB8AC3E}">
        <p14:creationId xmlns:p14="http://schemas.microsoft.com/office/powerpoint/2010/main" val="76418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dirty="0" smtClean="0"/>
              <a:t>The image is an embedded MS Word Document. For many users you can simply </a:t>
            </a:r>
            <a:r>
              <a:rPr lang="en-US" b="1" dirty="0" smtClean="0"/>
              <a:t>double click </a:t>
            </a:r>
            <a:r>
              <a:rPr lang="en-US" dirty="0" smtClean="0"/>
              <a:t>on it to open it in a MS Word Editing window. If this does not work on your computer then right click on the image and go to “Document Object” and click “Open”</a:t>
            </a:r>
          </a:p>
          <a:p>
            <a:pPr marL="0" marR="0" indent="0" algn="l" defTabSz="914400" rtl="0" eaLnBrk="1" fontAlgn="auto" latinLnBrk="0" hangingPunct="1">
              <a:lnSpc>
                <a:spcPct val="2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13</a:t>
            </a:fld>
            <a:endParaRPr lang="en-US"/>
          </a:p>
        </p:txBody>
      </p:sp>
    </p:spTree>
    <p:extLst>
      <p:ext uri="{BB962C8B-B14F-4D97-AF65-F5344CB8AC3E}">
        <p14:creationId xmlns:p14="http://schemas.microsoft.com/office/powerpoint/2010/main" val="249248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This is an idealized soil composition. Actual</a:t>
            </a:r>
            <a:r>
              <a:rPr lang="en-US" baseline="0" dirty="0" smtClean="0"/>
              <a:t> ratios can vary greatly with different soil types.</a:t>
            </a:r>
          </a:p>
        </p:txBody>
      </p:sp>
      <p:sp>
        <p:nvSpPr>
          <p:cNvPr id="4" name="Slide Number Placeholder 3"/>
          <p:cNvSpPr>
            <a:spLocks noGrp="1"/>
          </p:cNvSpPr>
          <p:nvPr>
            <p:ph type="sldNum" sz="quarter" idx="10"/>
          </p:nvPr>
        </p:nvSpPr>
        <p:spPr/>
        <p:txBody>
          <a:bodyPr/>
          <a:lstStyle/>
          <a:p>
            <a:fld id="{38A41DC2-1DC0-4333-8B4B-E2BC2DA43693}" type="slidenum">
              <a:rPr lang="en-US" smtClean="0"/>
              <a:t>14</a:t>
            </a:fld>
            <a:endParaRPr lang="en-US"/>
          </a:p>
        </p:txBody>
      </p:sp>
    </p:spTree>
    <p:extLst>
      <p:ext uri="{BB962C8B-B14F-4D97-AF65-F5344CB8AC3E}">
        <p14:creationId xmlns:p14="http://schemas.microsoft.com/office/powerpoint/2010/main" val="159440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Ideally (for crop production)</a:t>
            </a:r>
            <a:r>
              <a:rPr lang="en-US" baseline="0" dirty="0" smtClean="0"/>
              <a:t> pores space should be roughly 50% of soil volume. Half of this water, half air</a:t>
            </a: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15</a:t>
            </a:fld>
            <a:endParaRPr lang="en-US"/>
          </a:p>
        </p:txBody>
      </p:sp>
    </p:spTree>
    <p:extLst>
      <p:ext uri="{BB962C8B-B14F-4D97-AF65-F5344CB8AC3E}">
        <p14:creationId xmlns:p14="http://schemas.microsoft.com/office/powerpoint/2010/main" val="1594408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Discuss different</a:t>
            </a:r>
            <a:r>
              <a:rPr lang="en-US" baseline="0" dirty="0" smtClean="0"/>
              <a:t> levels of saturation – plants, soil fauna and (most) microbes require both air and water to live.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Teaching Idea: Have students find a compacted soil path around the school and borrow yard tools from the grounds crew to decompress the soil and talk about the reasons roots can’t grow there very easily.</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16</a:t>
            </a:fld>
            <a:endParaRPr lang="en-US"/>
          </a:p>
        </p:txBody>
      </p:sp>
    </p:spTree>
    <p:extLst>
      <p:ext uri="{BB962C8B-B14F-4D97-AF65-F5344CB8AC3E}">
        <p14:creationId xmlns:p14="http://schemas.microsoft.com/office/powerpoint/2010/main" val="9156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http://www.stevenswater.com/articles/irrigationscheduling.aspx</a:t>
            </a: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17</a:t>
            </a:fld>
            <a:endParaRPr lang="en-US"/>
          </a:p>
        </p:txBody>
      </p:sp>
    </p:spTree>
    <p:extLst>
      <p:ext uri="{BB962C8B-B14F-4D97-AF65-F5344CB8AC3E}">
        <p14:creationId xmlns:p14="http://schemas.microsoft.com/office/powerpoint/2010/main" val="129838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The mineral and organic matter fraction provide the essential nutrients for plant live: N, P, K, S, C, H, </a:t>
            </a:r>
            <a:r>
              <a:rPr lang="en-US" dirty="0" err="1" smtClean="0"/>
              <a:t>Ca</a:t>
            </a:r>
            <a:r>
              <a:rPr lang="en-US" dirty="0" smtClean="0"/>
              <a:t>, Mo, </a:t>
            </a:r>
            <a:r>
              <a:rPr lang="en-US" dirty="0" err="1" smtClean="0"/>
              <a:t>Mn</a:t>
            </a:r>
            <a:r>
              <a:rPr lang="en-US" dirty="0" smtClean="0"/>
              <a:t>, Mg, Cu, Zn, Fe, Ni, </a:t>
            </a:r>
            <a:r>
              <a:rPr lang="en-US" dirty="0" err="1" smtClean="0"/>
              <a:t>Cl</a:t>
            </a:r>
            <a:r>
              <a:rPr lang="en-US" dirty="0" smtClean="0"/>
              <a:t>, Bo</a:t>
            </a:r>
          </a:p>
        </p:txBody>
      </p:sp>
      <p:sp>
        <p:nvSpPr>
          <p:cNvPr id="4" name="Slide Number Placeholder 3"/>
          <p:cNvSpPr>
            <a:spLocks noGrp="1"/>
          </p:cNvSpPr>
          <p:nvPr>
            <p:ph type="sldNum" sz="quarter" idx="10"/>
          </p:nvPr>
        </p:nvSpPr>
        <p:spPr/>
        <p:txBody>
          <a:bodyPr/>
          <a:lstStyle/>
          <a:p>
            <a:fld id="{38A41DC2-1DC0-4333-8B4B-E2BC2DA43693}" type="slidenum">
              <a:rPr lang="en-US" smtClean="0"/>
              <a:t>18</a:t>
            </a:fld>
            <a:endParaRPr lang="en-US"/>
          </a:p>
        </p:txBody>
      </p:sp>
    </p:spTree>
    <p:extLst>
      <p:ext uri="{BB962C8B-B14F-4D97-AF65-F5344CB8AC3E}">
        <p14:creationId xmlns:p14="http://schemas.microsoft.com/office/powerpoint/2010/main" val="1594408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lvl="0">
              <a:buClr>
                <a:srgbClr val="FFFFFF">
                  <a:lumMod val="50000"/>
                </a:srgbClr>
              </a:buClr>
            </a:pP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19</a:t>
            </a:fld>
            <a:endParaRPr lang="en-US"/>
          </a:p>
        </p:txBody>
      </p:sp>
    </p:spTree>
    <p:extLst>
      <p:ext uri="{BB962C8B-B14F-4D97-AF65-F5344CB8AC3E}">
        <p14:creationId xmlns:p14="http://schemas.microsoft.com/office/powerpoint/2010/main" val="249708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Loamy soil is the ideal agricultural soil in terms of nutrient holding and a balance between water and air content</a:t>
            </a:r>
          </a:p>
          <a:p>
            <a:r>
              <a:rPr lang="en-US" dirty="0" smtClean="0"/>
              <a:t>http://soils.usda.gov/education/resources/lessons/texture/ - resources for soil texturing</a:t>
            </a:r>
            <a:r>
              <a:rPr lang="en-US" baseline="0" dirty="0" smtClean="0"/>
              <a:t> lab at this site</a:t>
            </a:r>
          </a:p>
        </p:txBody>
      </p:sp>
      <p:sp>
        <p:nvSpPr>
          <p:cNvPr id="4" name="Slide Number Placeholder 3"/>
          <p:cNvSpPr>
            <a:spLocks noGrp="1"/>
          </p:cNvSpPr>
          <p:nvPr>
            <p:ph type="sldNum" sz="quarter" idx="10"/>
          </p:nvPr>
        </p:nvSpPr>
        <p:spPr/>
        <p:txBody>
          <a:bodyPr/>
          <a:lstStyle/>
          <a:p>
            <a:fld id="{38A41DC2-1DC0-4333-8B4B-E2BC2DA43693}" type="slidenum">
              <a:rPr lang="en-US" smtClean="0"/>
              <a:t>20</a:t>
            </a:fld>
            <a:endParaRPr lang="en-US"/>
          </a:p>
        </p:txBody>
      </p:sp>
    </p:spTree>
    <p:extLst>
      <p:ext uri="{BB962C8B-B14F-4D97-AF65-F5344CB8AC3E}">
        <p14:creationId xmlns:p14="http://schemas.microsoft.com/office/powerpoint/2010/main" val="3602428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Increases</a:t>
            </a:r>
            <a:r>
              <a:rPr lang="en-US" baseline="0" dirty="0" smtClean="0"/>
              <a:t> soil water capacity, cation exchange capacity</a:t>
            </a:r>
          </a:p>
          <a:p>
            <a:endParaRPr lang="en-US" baseline="0" dirty="0" smtClean="0"/>
          </a:p>
          <a:p>
            <a:r>
              <a:rPr lang="en-US" baseline="0" dirty="0" smtClean="0"/>
              <a:t>Image used under creative commons. Source: https://</a:t>
            </a:r>
            <a:r>
              <a:rPr lang="en-US" baseline="0" dirty="0" err="1" smtClean="0"/>
              <a:t>www.flickr.com</a:t>
            </a:r>
            <a:r>
              <a:rPr lang="en-US" baseline="0" dirty="0" smtClean="0"/>
              <a:t>/photos/</a:t>
            </a:r>
            <a:r>
              <a:rPr lang="en-US" baseline="0" dirty="0" err="1" smtClean="0"/>
              <a:t>nrcs_south_dakota</a:t>
            </a:r>
            <a:r>
              <a:rPr lang="en-US" baseline="0" dirty="0" smtClean="0"/>
              <a:t>/7166235513 </a:t>
            </a:r>
          </a:p>
          <a:p>
            <a:endParaRPr lang="en-US" baseline="0"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21</a:t>
            </a:fld>
            <a:endParaRPr lang="en-US"/>
          </a:p>
        </p:txBody>
      </p:sp>
    </p:spTree>
    <p:extLst>
      <p:ext uri="{BB962C8B-B14F-4D97-AF65-F5344CB8AC3E}">
        <p14:creationId xmlns:p14="http://schemas.microsoft.com/office/powerpoint/2010/main" val="3384035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Increases</a:t>
            </a:r>
            <a:r>
              <a:rPr lang="en-US" baseline="0" dirty="0" smtClean="0"/>
              <a:t> soil water capacity, cation exchange capacity</a:t>
            </a:r>
          </a:p>
          <a:p>
            <a:endParaRPr lang="en-US" baseline="0" dirty="0" smtClean="0"/>
          </a:p>
          <a:p>
            <a:r>
              <a:rPr lang="en-US" baseline="0" dirty="0" smtClean="0"/>
              <a:t>Image used under creative commons. Source: https://</a:t>
            </a:r>
            <a:r>
              <a:rPr lang="en-US" baseline="0" dirty="0" err="1" smtClean="0"/>
              <a:t>commons.wikimedia.org</a:t>
            </a:r>
            <a:r>
              <a:rPr lang="en-US" baseline="0" dirty="0" smtClean="0"/>
              <a:t>/wiki/</a:t>
            </a:r>
            <a:r>
              <a:rPr lang="en-US" baseline="0" dirty="0" err="1" smtClean="0"/>
              <a:t>File:Hyphae.JPG</a:t>
            </a:r>
            <a:endParaRPr lang="en-US" baseline="0"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22</a:t>
            </a:fld>
            <a:endParaRPr lang="en-US"/>
          </a:p>
        </p:txBody>
      </p:sp>
    </p:spTree>
    <p:extLst>
      <p:ext uri="{BB962C8B-B14F-4D97-AF65-F5344CB8AC3E}">
        <p14:creationId xmlns:p14="http://schemas.microsoft.com/office/powerpoint/2010/main" val="338403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a:t>
            </a:fld>
            <a:endParaRPr lang="en-US"/>
          </a:p>
        </p:txBody>
      </p:sp>
    </p:spTree>
    <p:extLst>
      <p:ext uri="{BB962C8B-B14F-4D97-AF65-F5344CB8AC3E}">
        <p14:creationId xmlns:p14="http://schemas.microsoft.com/office/powerpoint/2010/main" val="3164617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Teaching Idea: Using this to prep for the ecological cycles unit you could create three different types of soils using a mixture of organic materials and compost. Then plant the wheat seeds so they will be ready in a few weeks for their units.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23</a:t>
            </a:fld>
            <a:endParaRPr lang="en-US"/>
          </a:p>
        </p:txBody>
      </p:sp>
    </p:spTree>
    <p:extLst>
      <p:ext uri="{BB962C8B-B14F-4D97-AF65-F5344CB8AC3E}">
        <p14:creationId xmlns:p14="http://schemas.microsoft.com/office/powerpoint/2010/main" val="375604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Soil</a:t>
            </a:r>
            <a:r>
              <a:rPr lang="en-US" baseline="0" dirty="0" smtClean="0"/>
              <a:t> particles and influence on structure, how management practices influence structure.</a:t>
            </a:r>
          </a:p>
          <a:p>
            <a:endParaRPr lang="en-US" baseline="0" dirty="0" smtClean="0"/>
          </a:p>
          <a:p>
            <a:r>
              <a:rPr lang="en-US" sz="1200" i="1" kern="1200" dirty="0" smtClean="0">
                <a:solidFill>
                  <a:schemeClr val="tx1"/>
                </a:solidFill>
                <a:effectLst/>
                <a:latin typeface="+mn-lt"/>
                <a:ea typeface="+mn-ea"/>
                <a:cs typeface="+mn-cs"/>
              </a:rPr>
              <a:t>Teaching Idea: This would be a good place for a soil pit fieldtrip. Structure, organic material and horizons could all be discussed and samples could be brought back to texture in the classroom.</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24</a:t>
            </a:fld>
            <a:endParaRPr lang="en-US"/>
          </a:p>
        </p:txBody>
      </p:sp>
    </p:spTree>
    <p:extLst>
      <p:ext uri="{BB962C8B-B14F-4D97-AF65-F5344CB8AC3E}">
        <p14:creationId xmlns:p14="http://schemas.microsoft.com/office/powerpoint/2010/main" val="3951664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25</a:t>
            </a:fld>
            <a:endParaRPr lang="en-US"/>
          </a:p>
        </p:txBody>
      </p:sp>
    </p:spTree>
    <p:extLst>
      <p:ext uri="{BB962C8B-B14F-4D97-AF65-F5344CB8AC3E}">
        <p14:creationId xmlns:p14="http://schemas.microsoft.com/office/powerpoint/2010/main" val="1424893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Acceptable rates of erosion vs. what is seen in the area;</a:t>
            </a:r>
            <a:r>
              <a:rPr lang="en-US" baseline="0" dirty="0" smtClean="0"/>
              <a:t> how management practices influence erosion.  Rate of loss vs. rate of soil formation (natural losses and accelerated erosion (anthropogenic activity).</a:t>
            </a:r>
          </a:p>
          <a:p>
            <a:endParaRPr lang="en-US" baseline="0" dirty="0" smtClean="0"/>
          </a:p>
          <a:p>
            <a:r>
              <a:rPr lang="en-US" sz="1200" i="1" kern="1200" dirty="0" smtClean="0">
                <a:solidFill>
                  <a:schemeClr val="tx1"/>
                </a:solidFill>
                <a:effectLst/>
                <a:latin typeface="+mn-lt"/>
                <a:ea typeface="+mn-ea"/>
                <a:cs typeface="+mn-cs"/>
              </a:rPr>
              <a:t>Teaching Idea: Use HO: Soil Quality Resource Concerns: Soil Erosion. (soil erosion soils-</a:t>
            </a:r>
            <a:r>
              <a:rPr lang="en-US" sz="1200" i="1" kern="1200" dirty="0" err="1" smtClean="0">
                <a:solidFill>
                  <a:schemeClr val="tx1"/>
                </a:solidFill>
                <a:effectLst/>
                <a:latin typeface="+mn-lt"/>
                <a:ea typeface="+mn-ea"/>
                <a:cs typeface="+mn-cs"/>
              </a:rPr>
              <a:t>usda</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gov.pdf</a:t>
            </a:r>
            <a:r>
              <a:rPr lang="en-US" sz="1200" i="1" kern="1200" dirty="0" smtClean="0">
                <a:solidFill>
                  <a:schemeClr val="tx1"/>
                </a:solidFill>
                <a:effectLst/>
                <a:latin typeface="+mn-lt"/>
                <a:ea typeface="+mn-ea"/>
                <a:cs typeface="+mn-cs"/>
              </a:rPr>
              <a:t>)</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26</a:t>
            </a:fld>
            <a:endParaRPr lang="en-US"/>
          </a:p>
        </p:txBody>
      </p:sp>
    </p:spTree>
    <p:extLst>
      <p:ext uri="{BB962C8B-B14F-4D97-AF65-F5344CB8AC3E}">
        <p14:creationId xmlns:p14="http://schemas.microsoft.com/office/powerpoint/2010/main" val="3527364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pnwsteep.wsu.edu</a:t>
            </a:r>
            <a:r>
              <a:rPr lang="en-US" dirty="0" smtClean="0"/>
              <a:t>/</a:t>
            </a:r>
            <a:r>
              <a:rPr lang="en-US" dirty="0" err="1" smtClean="0"/>
              <a:t>resourcelinks</a:t>
            </a:r>
            <a:r>
              <a:rPr lang="en-US" dirty="0" smtClean="0"/>
              <a:t>/</a:t>
            </a:r>
            <a:r>
              <a:rPr lang="en-US" dirty="0" err="1" smtClean="0"/>
              <a:t>eip.pdf</a:t>
            </a:r>
            <a:r>
              <a:rPr lang="en-US" dirty="0" smtClean="0"/>
              <a:t> average</a:t>
            </a:r>
            <a:r>
              <a:rPr lang="en-US" baseline="0" dirty="0" smtClean="0"/>
              <a:t> on Palouse since 1939 is 14 tons/acre on crop land</a:t>
            </a:r>
          </a:p>
          <a:p>
            <a:r>
              <a:rPr lang="en-US" dirty="0" smtClean="0"/>
              <a:t>http://people.oregonstate.edu/~muirp/erosion.htm - US</a:t>
            </a:r>
            <a:r>
              <a:rPr lang="en-US" baseline="0" dirty="0" smtClean="0"/>
              <a:t> average is 7 tons/acre</a:t>
            </a:r>
          </a:p>
          <a:p>
            <a:pPr marL="0" marR="0" indent="0" algn="l" defTabSz="914400" rtl="0" eaLnBrk="1" fontAlgn="auto" latinLnBrk="0" hangingPunct="1">
              <a:lnSpc>
                <a:spcPct val="2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Use HO: Effects of Soil Erosion on Soil Productivity and Soil Quality(</a:t>
            </a:r>
            <a:r>
              <a:rPr lang="en-US" sz="1200" i="1" kern="1200" dirty="0" err="1" smtClean="0">
                <a:solidFill>
                  <a:schemeClr val="tx1"/>
                </a:solidFill>
                <a:effectLst/>
                <a:latin typeface="+mn-lt"/>
                <a:ea typeface="+mn-ea"/>
                <a:cs typeface="+mn-cs"/>
              </a:rPr>
              <a:t>sq_erosion.pdf</a:t>
            </a:r>
            <a:r>
              <a:rPr lang="en-US" sz="1200" i="1"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sz="1200" b="1" kern="1200" dirty="0" smtClean="0">
                <a:solidFill>
                  <a:schemeClr val="tx1"/>
                </a:solidFill>
                <a:latin typeface="+mn-lt"/>
                <a:ea typeface="+mn-ea"/>
                <a:cs typeface="+mn-cs"/>
              </a:rPr>
              <a:t>Photo Description:</a:t>
            </a:r>
            <a:r>
              <a:rPr lang="en-US" sz="1200" b="0" kern="1200" dirty="0" smtClean="0">
                <a:solidFill>
                  <a:schemeClr val="tx1"/>
                </a:solidFill>
                <a:latin typeface="+mn-lt"/>
                <a:ea typeface="+mn-ea"/>
                <a:cs typeface="+mn-cs"/>
              </a:rPr>
              <a:t> Severe soil erosion in a wheat field near Washington State University, </a:t>
            </a:r>
            <a:r>
              <a:rPr lang="en-US" sz="1200" b="1" kern="1200" dirty="0" smtClean="0">
                <a:solidFill>
                  <a:schemeClr val="tx1"/>
                </a:solidFill>
                <a:latin typeface="+mn-lt"/>
                <a:ea typeface="+mn-ea"/>
                <a:cs typeface="+mn-cs"/>
              </a:rPr>
              <a:t>Source:</a:t>
            </a:r>
            <a:r>
              <a:rPr lang="en-US"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hlinkClick r:id="rId3"/>
              </a:rPr>
              <a:t>http://www.ars.usda.gov/is/graphics/photos/k5951-1.htm</a:t>
            </a:r>
          </a:p>
          <a:p>
            <a:r>
              <a:rPr lang="en-US" sz="1200" b="1" kern="1200" dirty="0" smtClean="0">
                <a:solidFill>
                  <a:schemeClr val="tx1"/>
                </a:solidFill>
                <a:latin typeface="+mn-lt"/>
                <a:ea typeface="+mn-ea"/>
                <a:cs typeface="+mn-cs"/>
              </a:rPr>
              <a:t>Date:</a:t>
            </a:r>
            <a:r>
              <a:rPr lang="en-US" sz="1200" b="0"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Unknown, </a:t>
            </a:r>
            <a:r>
              <a:rPr lang="en-US" sz="1200" b="1" i="0" kern="1200" dirty="0" smtClean="0">
                <a:solidFill>
                  <a:schemeClr val="tx1"/>
                </a:solidFill>
                <a:latin typeface="+mn-lt"/>
                <a:ea typeface="+mn-ea"/>
                <a:cs typeface="+mn-cs"/>
              </a:rPr>
              <a:t>Author:</a:t>
            </a:r>
            <a:r>
              <a:rPr lang="en-US" sz="1200" b="0" i="0" kern="1200" dirty="0" smtClean="0">
                <a:solidFill>
                  <a:schemeClr val="tx1"/>
                </a:solidFill>
                <a:latin typeface="+mn-lt"/>
                <a:ea typeface="+mn-ea"/>
                <a:cs typeface="+mn-cs"/>
              </a:rPr>
              <a:t> Jack </a:t>
            </a:r>
            <a:r>
              <a:rPr lang="en-US" sz="1200" b="0" i="0" kern="1200" dirty="0" err="1" smtClean="0">
                <a:solidFill>
                  <a:schemeClr val="tx1"/>
                </a:solidFill>
                <a:latin typeface="+mn-lt"/>
                <a:ea typeface="+mn-ea"/>
                <a:cs typeface="+mn-cs"/>
              </a:rPr>
              <a:t>Dykinga</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License:</a:t>
            </a:r>
            <a:r>
              <a:rPr lang="en-US" sz="1200" b="0" i="0" kern="1200" dirty="0" smtClean="0">
                <a:solidFill>
                  <a:schemeClr val="tx1"/>
                </a:solidFill>
                <a:latin typeface="+mn-lt"/>
                <a:ea typeface="+mn-ea"/>
                <a:cs typeface="+mn-cs"/>
              </a:rPr>
              <a:t> public domain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27</a:t>
            </a:fld>
            <a:endParaRPr lang="en-US"/>
          </a:p>
        </p:txBody>
      </p:sp>
    </p:spTree>
    <p:extLst>
      <p:ext uri="{BB962C8B-B14F-4D97-AF65-F5344CB8AC3E}">
        <p14:creationId xmlns:p14="http://schemas.microsoft.com/office/powerpoint/2010/main" val="352736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http://www.nrcs.usda.gov/wps/portal/nrcs/main/national/landuse/crops/erosion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Teaching Idea: This would be a good place for a class demonstration on wind erosion using a bicycle pump or air compressor. Prepare several samples one that is dry and has been “tilled”, one that has been wet and let dry with a crust on the soil, and one that has a cover crop.  Use HO: Cover and Green Manure Crop Benefits to Soil Quality (cover crops USDA </a:t>
            </a:r>
            <a:r>
              <a:rPr lang="en-US" sz="1200" i="1" kern="1200" dirty="0" err="1" smtClean="0">
                <a:solidFill>
                  <a:schemeClr val="tx1"/>
                </a:solidFill>
                <a:effectLst/>
                <a:latin typeface="+mn-lt"/>
                <a:ea typeface="+mn-ea"/>
                <a:cs typeface="+mn-cs"/>
              </a:rPr>
              <a:t>NRCS.pdf</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28</a:t>
            </a:fld>
            <a:endParaRPr lang="en-US"/>
          </a:p>
        </p:txBody>
      </p:sp>
    </p:spTree>
    <p:extLst>
      <p:ext uri="{BB962C8B-B14F-4D97-AF65-F5344CB8AC3E}">
        <p14:creationId xmlns:p14="http://schemas.microsoft.com/office/powerpoint/2010/main" val="1049336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http://css.wsu.edu/project2020/DCBCS/DCBCSenvironment.htm</a:t>
            </a:r>
          </a:p>
          <a:p>
            <a:pPr marL="0" marR="0" indent="0" algn="l" defTabSz="914400" rtl="0" eaLnBrk="1" fontAlgn="auto" latinLnBrk="0" hangingPunct="1">
              <a:lnSpc>
                <a:spcPct val="2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2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Teaching Idea: See above. If you are in an area that frequently has wind while farmers are working the fields you could add discussion on the blackout conditions drivers face, as well as the valuable top soil the farmers are losing.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29</a:t>
            </a:fld>
            <a:endParaRPr lang="en-US"/>
          </a:p>
        </p:txBody>
      </p:sp>
    </p:spTree>
    <p:extLst>
      <p:ext uri="{BB962C8B-B14F-4D97-AF65-F5344CB8AC3E}">
        <p14:creationId xmlns:p14="http://schemas.microsoft.com/office/powerpoint/2010/main" val="1568659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If your school blocks streaming video you may need to skip this slide, download it from home, or buy the DVD from PBS.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30</a:t>
            </a:fld>
            <a:endParaRPr lang="en-US"/>
          </a:p>
        </p:txBody>
      </p:sp>
    </p:spTree>
    <p:extLst>
      <p:ext uri="{BB962C8B-B14F-4D97-AF65-F5344CB8AC3E}">
        <p14:creationId xmlns:p14="http://schemas.microsoft.com/office/powerpoint/2010/main" val="2394872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31</a:t>
            </a:fld>
            <a:endParaRPr lang="en-US"/>
          </a:p>
        </p:txBody>
      </p:sp>
    </p:spTree>
    <p:extLst>
      <p:ext uri="{BB962C8B-B14F-4D97-AF65-F5344CB8AC3E}">
        <p14:creationId xmlns:p14="http://schemas.microsoft.com/office/powerpoint/2010/main" val="509931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aseline="0" dirty="0" smtClean="0"/>
              <a:t>Picture: http://ksj.mit.edu/tracker/2008/01/seattle-post-intelligencer-top-soil-wash</a:t>
            </a:r>
          </a:p>
        </p:txBody>
      </p:sp>
      <p:sp>
        <p:nvSpPr>
          <p:cNvPr id="4" name="Slide Number Placeholder 3"/>
          <p:cNvSpPr>
            <a:spLocks noGrp="1"/>
          </p:cNvSpPr>
          <p:nvPr>
            <p:ph type="sldNum" sz="quarter" idx="10"/>
          </p:nvPr>
        </p:nvSpPr>
        <p:spPr/>
        <p:txBody>
          <a:bodyPr/>
          <a:lstStyle/>
          <a:p>
            <a:fld id="{38A41DC2-1DC0-4333-8B4B-E2BC2DA43693}" type="slidenum">
              <a:rPr lang="en-US" smtClean="0"/>
              <a:t>32</a:t>
            </a:fld>
            <a:endParaRPr lang="en-US"/>
          </a:p>
        </p:txBody>
      </p:sp>
    </p:spTree>
    <p:extLst>
      <p:ext uri="{BB962C8B-B14F-4D97-AF65-F5344CB8AC3E}">
        <p14:creationId xmlns:p14="http://schemas.microsoft.com/office/powerpoint/2010/main" val="150546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4</a:t>
            </a:fld>
            <a:endParaRPr lang="en-US"/>
          </a:p>
        </p:txBody>
      </p:sp>
    </p:spTree>
    <p:extLst>
      <p:ext uri="{BB962C8B-B14F-4D97-AF65-F5344CB8AC3E}">
        <p14:creationId xmlns:p14="http://schemas.microsoft.com/office/powerpoint/2010/main" val="55560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http://www.nrcs.usda.gov/wps/portal/nrcs/main/national/landuse/crops/erosion</a:t>
            </a: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33</a:t>
            </a:fld>
            <a:endParaRPr lang="en-US"/>
          </a:p>
        </p:txBody>
      </p:sp>
    </p:spTree>
    <p:extLst>
      <p:ext uri="{BB962C8B-B14F-4D97-AF65-F5344CB8AC3E}">
        <p14:creationId xmlns:p14="http://schemas.microsoft.com/office/powerpoint/2010/main" val="2068084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Photo: </a:t>
            </a:r>
            <a:r>
              <a:rPr lang="en-US" sz="1200" kern="1200" dirty="0" smtClean="0">
                <a:solidFill>
                  <a:schemeClr val="tx1"/>
                </a:solidFill>
                <a:latin typeface="+mn-lt"/>
                <a:ea typeface="+mn-ea"/>
                <a:cs typeface="+mn-cs"/>
              </a:rPr>
              <a:t>Lynn Betts, USDA Natural Resources Conservation Service - </a:t>
            </a:r>
            <a:r>
              <a:rPr lang="en-US" sz="1200" kern="1200" dirty="0" smtClean="0">
                <a:solidFill>
                  <a:schemeClr val="tx1"/>
                </a:solidFill>
                <a:latin typeface="+mn-lt"/>
                <a:ea typeface="+mn-ea"/>
                <a:cs typeface="+mn-cs"/>
                <a:hlinkClick r:id="rId3"/>
              </a:rPr>
              <a:t>http://photogallery.nrcs.usda.gov/Index.asp</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34</a:t>
            </a:fld>
            <a:endParaRPr lang="en-US"/>
          </a:p>
        </p:txBody>
      </p:sp>
    </p:spTree>
    <p:extLst>
      <p:ext uri="{BB962C8B-B14F-4D97-AF65-F5344CB8AC3E}">
        <p14:creationId xmlns:p14="http://schemas.microsoft.com/office/powerpoint/2010/main" val="4223075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Teaching Idea: Use HO: Soil Quality Indicators: Infiltration. (soil infiltration soils-</a:t>
            </a:r>
            <a:r>
              <a:rPr lang="en-US" sz="1200" i="1" kern="1200" dirty="0" err="1" smtClean="0">
                <a:solidFill>
                  <a:schemeClr val="tx1"/>
                </a:solidFill>
                <a:effectLst/>
                <a:latin typeface="+mn-lt"/>
                <a:ea typeface="+mn-ea"/>
                <a:cs typeface="+mn-cs"/>
              </a:rPr>
              <a:t>usda</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gov.pdf</a:t>
            </a:r>
            <a:r>
              <a:rPr lang="en-US" sz="1200" i="1" kern="1200" dirty="0" smtClean="0">
                <a:solidFill>
                  <a:schemeClr val="tx1"/>
                </a:solidFill>
                <a:effectLst/>
                <a:latin typeface="+mn-lt"/>
                <a:ea typeface="+mn-ea"/>
                <a:cs typeface="+mn-cs"/>
              </a:rPr>
              <a:t>)</a:t>
            </a:r>
            <a:r>
              <a:rPr lang="en-US" dirty="0" smtClean="0">
                <a:effectLst/>
              </a:rPr>
              <a:t> </a:t>
            </a:r>
          </a:p>
          <a:p>
            <a:pPr marL="0" marR="0" indent="0" algn="l" defTabSz="914400" rtl="0" eaLnBrk="1" fontAlgn="auto" latinLnBrk="0" hangingPunct="1">
              <a:lnSpc>
                <a:spcPct val="2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200000"/>
              </a:lnSpc>
              <a:spcBef>
                <a:spcPts val="0"/>
              </a:spcBef>
              <a:spcAft>
                <a:spcPts val="0"/>
              </a:spcAft>
              <a:buClrTx/>
              <a:buSzTx/>
              <a:buFontTx/>
              <a:buNone/>
              <a:tabLst/>
              <a:defRPr/>
            </a:pPr>
            <a:r>
              <a:rPr lang="en-US" dirty="0" smtClean="0">
                <a:effectLst/>
              </a:rPr>
              <a:t>Photo Source: https://</a:t>
            </a:r>
            <a:r>
              <a:rPr lang="en-US" dirty="0" err="1" smtClean="0">
                <a:effectLst/>
              </a:rPr>
              <a:t>upload.wikimedia.org</a:t>
            </a:r>
            <a:r>
              <a:rPr lang="en-US" dirty="0" smtClean="0">
                <a:effectLst/>
              </a:rPr>
              <a:t>/</a:t>
            </a:r>
            <a:r>
              <a:rPr lang="en-US" dirty="0" err="1" smtClean="0">
                <a:effectLst/>
              </a:rPr>
              <a:t>wikipedia</a:t>
            </a:r>
            <a:r>
              <a:rPr lang="en-US" dirty="0" smtClean="0">
                <a:effectLst/>
              </a:rPr>
              <a:t>/commons/e/</a:t>
            </a:r>
            <a:r>
              <a:rPr lang="en-US" dirty="0" err="1" smtClean="0">
                <a:effectLst/>
              </a:rPr>
              <a:t>ee</a:t>
            </a:r>
            <a:r>
              <a:rPr lang="en-US" dirty="0" smtClean="0">
                <a:effectLst/>
              </a:rPr>
              <a:t>/Leman_img_0573.jpg Taken By Rama License:</a:t>
            </a:r>
            <a:r>
              <a:rPr lang="pt-BR" sz="1200" kern="1200" dirty="0" smtClean="0">
                <a:solidFill>
                  <a:schemeClr val="tx1"/>
                </a:solidFill>
                <a:latin typeface="+mn-lt"/>
                <a:ea typeface="+mn-ea"/>
                <a:cs typeface="+mn-cs"/>
              </a:rPr>
              <a:t>CC BY-SA 2.0 </a:t>
            </a:r>
            <a:r>
              <a:rPr lang="pt-BR" sz="1200" kern="1200" dirty="0" err="1" smtClean="0">
                <a:solidFill>
                  <a:schemeClr val="tx1"/>
                </a:solidFill>
                <a:latin typeface="+mn-lt"/>
                <a:ea typeface="+mn-ea"/>
                <a:cs typeface="+mn-cs"/>
              </a:rPr>
              <a:t>fr</a:t>
            </a:r>
            <a:r>
              <a:rPr lang="pt-BR"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35</a:t>
            </a:fld>
            <a:endParaRPr lang="en-US"/>
          </a:p>
        </p:txBody>
      </p:sp>
    </p:spTree>
    <p:extLst>
      <p:ext uri="{BB962C8B-B14F-4D97-AF65-F5344CB8AC3E}">
        <p14:creationId xmlns:p14="http://schemas.microsoft.com/office/powerpoint/2010/main" val="4058978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Left Photo Source: </a:t>
            </a:r>
            <a:r>
              <a:rPr lang="en-US" sz="1200" b="0" kern="1200" dirty="0" smtClean="0">
                <a:solidFill>
                  <a:schemeClr val="tx1"/>
                </a:solidFill>
                <a:latin typeface="+mn-lt"/>
                <a:ea typeface="+mn-ea"/>
                <a:cs typeface="+mn-cs"/>
              </a:rPr>
              <a:t>http://</a:t>
            </a:r>
            <a:r>
              <a:rPr lang="en-US" sz="1200" b="0" kern="1200" dirty="0" err="1" smtClean="0">
                <a:solidFill>
                  <a:schemeClr val="tx1"/>
                </a:solidFill>
                <a:latin typeface="+mn-lt"/>
                <a:ea typeface="+mn-ea"/>
                <a:cs typeface="+mn-cs"/>
              </a:rPr>
              <a:t>www.soil-net.com</a:t>
            </a:r>
            <a:r>
              <a:rPr lang="en-US" sz="1200" b="0" kern="1200" dirty="0" smtClean="0">
                <a:solidFill>
                  <a:schemeClr val="tx1"/>
                </a:solidFill>
                <a:latin typeface="+mn-lt"/>
                <a:ea typeface="+mn-ea"/>
                <a:cs typeface="+mn-cs"/>
              </a:rPr>
              <a:t>/album/</a:t>
            </a:r>
            <a:r>
              <a:rPr lang="en-US" sz="1200" b="0" kern="1200" dirty="0" err="1" smtClean="0">
                <a:solidFill>
                  <a:schemeClr val="tx1"/>
                </a:solidFill>
                <a:latin typeface="+mn-lt"/>
                <a:ea typeface="+mn-ea"/>
                <a:cs typeface="+mn-cs"/>
              </a:rPr>
              <a:t>Soils_Rocks</a:t>
            </a:r>
            <a:r>
              <a:rPr lang="en-US" sz="1200" b="0" kern="1200" dirty="0" smtClean="0">
                <a:solidFill>
                  <a:schemeClr val="tx1"/>
                </a:solidFill>
                <a:latin typeface="+mn-lt"/>
                <a:ea typeface="+mn-ea"/>
                <a:cs typeface="+mn-cs"/>
              </a:rPr>
              <a:t>/slides/Devon%20Erosion.html http://</a:t>
            </a:r>
            <a:r>
              <a:rPr lang="en-US" sz="1200" b="0" kern="1200" dirty="0" err="1" smtClean="0">
                <a:solidFill>
                  <a:schemeClr val="tx1"/>
                </a:solidFill>
                <a:latin typeface="+mn-lt"/>
                <a:ea typeface="+mn-ea"/>
                <a:cs typeface="+mn-cs"/>
              </a:rPr>
              <a:t>creativecommons.org</a:t>
            </a:r>
            <a:r>
              <a:rPr lang="en-US" sz="1200" b="0" kern="1200" dirty="0" smtClean="0">
                <a:solidFill>
                  <a:schemeClr val="tx1"/>
                </a:solidFill>
                <a:latin typeface="+mn-lt"/>
                <a:ea typeface="+mn-ea"/>
                <a:cs typeface="+mn-cs"/>
              </a:rPr>
              <a:t>/licenses/by-</a:t>
            </a:r>
            <a:r>
              <a:rPr lang="en-US" sz="1200" b="0" kern="1200" dirty="0" err="1" smtClean="0">
                <a:solidFill>
                  <a:schemeClr val="tx1"/>
                </a:solidFill>
                <a:latin typeface="+mn-lt"/>
                <a:ea typeface="+mn-ea"/>
                <a:cs typeface="+mn-cs"/>
              </a:rPr>
              <a:t>nc</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sa</a:t>
            </a:r>
            <a:r>
              <a:rPr lang="en-US" sz="1200" b="0" kern="1200" dirty="0" smtClean="0">
                <a:solidFill>
                  <a:schemeClr val="tx1"/>
                </a:solidFill>
                <a:latin typeface="+mn-lt"/>
                <a:ea typeface="+mn-ea"/>
                <a:cs typeface="+mn-cs"/>
              </a:rPr>
              <a:t>/2.0/</a:t>
            </a:r>
            <a:r>
              <a:rPr lang="en-US" sz="1200" b="0" kern="1200" dirty="0" err="1" smtClean="0">
                <a:solidFill>
                  <a:schemeClr val="tx1"/>
                </a:solidFill>
                <a:latin typeface="+mn-lt"/>
                <a:ea typeface="+mn-ea"/>
                <a:cs typeface="+mn-cs"/>
              </a:rPr>
              <a:t>uk</a:t>
            </a:r>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Right</a:t>
            </a:r>
            <a:r>
              <a:rPr lang="en-US" sz="1200" b="1" kern="1200" baseline="0" dirty="0" smtClean="0">
                <a:solidFill>
                  <a:schemeClr val="tx1"/>
                </a:solidFill>
                <a:latin typeface="+mn-lt"/>
                <a:ea typeface="+mn-ea"/>
                <a:cs typeface="+mn-cs"/>
              </a:rPr>
              <a:t> Photo </a:t>
            </a:r>
            <a:r>
              <a:rPr lang="en-US" sz="1200" b="1" kern="1200" dirty="0" smtClean="0">
                <a:solidFill>
                  <a:schemeClr val="tx1"/>
                </a:solidFill>
                <a:latin typeface="+mn-lt"/>
                <a:ea typeface="+mn-ea"/>
                <a:cs typeface="+mn-cs"/>
              </a:rPr>
              <a:t>Source: </a:t>
            </a:r>
            <a:r>
              <a:rPr lang="en-US" sz="1200" b="0" kern="1200" dirty="0" smtClean="0">
                <a:solidFill>
                  <a:schemeClr val="tx1"/>
                </a:solidFill>
                <a:latin typeface="+mn-lt"/>
                <a:ea typeface="+mn-ea"/>
                <a:cs typeface="+mn-cs"/>
              </a:rPr>
              <a:t>U.S. Department of Agriculture, Natural Resources Conservation Service. </a:t>
            </a:r>
            <a:r>
              <a:rPr lang="en-US" sz="1200" b="0" kern="1200" dirty="0" smtClean="0">
                <a:solidFill>
                  <a:schemeClr val="tx1"/>
                </a:solidFill>
                <a:latin typeface="+mn-lt"/>
                <a:ea typeface="+mn-ea"/>
                <a:cs typeface="+mn-cs"/>
                <a:hlinkClick r:id="rId3"/>
              </a:rPr>
              <a:t>Filename:NRCSIA99129.tif</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Lynn Betts, photographer	</a:t>
            </a: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36</a:t>
            </a:fld>
            <a:endParaRPr lang="en-US"/>
          </a:p>
        </p:txBody>
      </p:sp>
    </p:spTree>
    <p:extLst>
      <p:ext uri="{BB962C8B-B14F-4D97-AF65-F5344CB8AC3E}">
        <p14:creationId xmlns:p14="http://schemas.microsoft.com/office/powerpoint/2010/main" val="2723579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37</a:t>
            </a:fld>
            <a:endParaRPr lang="en-US"/>
          </a:p>
        </p:txBody>
      </p:sp>
    </p:spTree>
    <p:extLst>
      <p:ext uri="{BB962C8B-B14F-4D97-AF65-F5344CB8AC3E}">
        <p14:creationId xmlns:p14="http://schemas.microsoft.com/office/powerpoint/2010/main" val="5576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Image Source https://</a:t>
            </a:r>
            <a:r>
              <a:rPr lang="en-US" dirty="0" err="1" smtClean="0"/>
              <a:t>www.flickr.com</a:t>
            </a:r>
            <a:r>
              <a:rPr lang="en-US" dirty="0" smtClean="0"/>
              <a:t>/photos/</a:t>
            </a:r>
            <a:r>
              <a:rPr lang="en-US" dirty="0" err="1" smtClean="0"/>
              <a:t>nrcs_south_dakota</a:t>
            </a:r>
            <a:r>
              <a:rPr lang="en-US" dirty="0" smtClean="0"/>
              <a:t>/7351444318</a:t>
            </a:r>
          </a:p>
          <a:p>
            <a:r>
              <a:rPr lang="en-US" dirty="0" smtClean="0"/>
              <a:t>License: https://</a:t>
            </a:r>
            <a:r>
              <a:rPr lang="en-US" dirty="0" err="1" smtClean="0"/>
              <a:t>creativecommons.org</a:t>
            </a:r>
            <a:r>
              <a:rPr lang="en-US" dirty="0" smtClean="0"/>
              <a:t>/licenses/by-</a:t>
            </a:r>
            <a:r>
              <a:rPr lang="en-US" dirty="0" err="1" smtClean="0"/>
              <a:t>sa</a:t>
            </a:r>
            <a:r>
              <a:rPr lang="en-US" dirty="0" smtClean="0"/>
              <a:t>/2.0/ </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38</a:t>
            </a:fld>
            <a:endParaRPr lang="en-US"/>
          </a:p>
        </p:txBody>
      </p:sp>
    </p:spTree>
    <p:extLst>
      <p:ext uri="{BB962C8B-B14F-4D97-AF65-F5344CB8AC3E}">
        <p14:creationId xmlns:p14="http://schemas.microsoft.com/office/powerpoint/2010/main" val="3820786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Teaching Idea: This is a good place to introduce the farm case studies. Read and discuss the practices being used and the cultivation practices the farmer employs to meet their growing goals. Having a local tractor dealer come in and talk about no-till equipment  or other equipment used in the area to preserve topsoil and soil moisture, along with the equipment’s associated costs would make this more real-world</a:t>
            </a:r>
            <a:r>
              <a:rPr lang="en-US" dirty="0" smtClean="0">
                <a:effectLst/>
              </a:rPr>
              <a:t> </a:t>
            </a:r>
          </a:p>
          <a:p>
            <a:endParaRPr lang="en-US" dirty="0" smtClean="0">
              <a:effectLst/>
            </a:endParaRPr>
          </a:p>
          <a:p>
            <a:r>
              <a:rPr lang="en-US" dirty="0" smtClean="0">
                <a:effectLst/>
              </a:rPr>
              <a:t>Photo Source: </a:t>
            </a:r>
            <a:r>
              <a:rPr lang="en-US" sz="1200" kern="1200" dirty="0" smtClean="0">
                <a:solidFill>
                  <a:schemeClr val="tx1"/>
                </a:solidFill>
                <a:latin typeface="+mn-lt"/>
                <a:ea typeface="+mn-ea"/>
                <a:cs typeface="+mn-cs"/>
              </a:rPr>
              <a:t>Natural Resources Conservation Service (NRCS) - </a:t>
            </a:r>
            <a:r>
              <a:rPr lang="en-US" sz="1200" kern="1200" dirty="0" smtClean="0">
                <a:solidFill>
                  <a:schemeClr val="tx1"/>
                </a:solidFill>
                <a:latin typeface="+mn-lt"/>
                <a:ea typeface="+mn-ea"/>
                <a:cs typeface="+mn-cs"/>
                <a:hlinkClick r:id="rId3"/>
              </a:rPr>
              <a:t>U.S. Department of Agriculture, Natural Resources Conservation Service – From </a:t>
            </a:r>
            <a:r>
              <a:rPr lang="en-US" sz="1200" kern="1200" dirty="0" smtClean="0">
                <a:solidFill>
                  <a:schemeClr val="tx1"/>
                </a:solidFill>
                <a:latin typeface="+mn-lt"/>
                <a:ea typeface="+mn-ea"/>
                <a:cs typeface="+mn-cs"/>
                <a:hlinkClick r:id="rId4"/>
              </a:rPr>
              <a:t>National Conservation Practice Standards: "Contour Buffer Strips; Practice Introduction." Practice code 332.</a:t>
            </a:r>
            <a:r>
              <a:rPr lang="en-US" sz="1200" kern="1200" dirty="0" smtClean="0">
                <a:solidFill>
                  <a:schemeClr val="tx1"/>
                </a:solidFill>
                <a:latin typeface="+mn-lt"/>
                <a:ea typeface="+mn-ea"/>
                <a:cs typeface="+mn-cs"/>
              </a:rPr>
              <a:t> https://</a:t>
            </a:r>
            <a:r>
              <a:rPr lang="en-US" sz="1200" kern="1200" dirty="0" err="1" smtClean="0">
                <a:solidFill>
                  <a:schemeClr val="tx1"/>
                </a:solidFill>
                <a:latin typeface="+mn-lt"/>
                <a:ea typeface="+mn-ea"/>
                <a:cs typeface="+mn-cs"/>
              </a:rPr>
              <a:t>en.wikipedia.org</a:t>
            </a:r>
            <a:r>
              <a:rPr lang="en-US" sz="1200" kern="1200" dirty="0" smtClean="0">
                <a:solidFill>
                  <a:schemeClr val="tx1"/>
                </a:solidFill>
                <a:latin typeface="+mn-lt"/>
                <a:ea typeface="+mn-ea"/>
                <a:cs typeface="+mn-cs"/>
              </a:rPr>
              <a:t>/wiki/</a:t>
            </a:r>
            <a:r>
              <a:rPr lang="en-US" sz="1200" kern="1200" dirty="0" err="1" smtClean="0">
                <a:solidFill>
                  <a:schemeClr val="tx1"/>
                </a:solidFill>
                <a:latin typeface="+mn-lt"/>
                <a:ea typeface="+mn-ea"/>
                <a:cs typeface="+mn-cs"/>
              </a:rPr>
              <a:t>Buffer_strip</a:t>
            </a:r>
            <a:r>
              <a:rPr lang="en-US" sz="1200" kern="1200" dirty="0" smtClean="0">
                <a:solidFill>
                  <a:schemeClr val="tx1"/>
                </a:solidFill>
                <a:latin typeface="+mn-lt"/>
                <a:ea typeface="+mn-ea"/>
                <a:cs typeface="+mn-cs"/>
              </a:rPr>
              <a:t>#/media/</a:t>
            </a:r>
            <a:r>
              <a:rPr lang="en-US" sz="1200" kern="1200" dirty="0" err="1" smtClean="0">
                <a:solidFill>
                  <a:schemeClr val="tx1"/>
                </a:solidFill>
                <a:latin typeface="+mn-lt"/>
                <a:ea typeface="+mn-ea"/>
                <a:cs typeface="+mn-cs"/>
              </a:rPr>
              <a:t>File:Contour_buffer_strips_NRCS.jpg</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39</a:t>
            </a:fld>
            <a:endParaRPr lang="en-US"/>
          </a:p>
        </p:txBody>
      </p:sp>
    </p:spTree>
    <p:extLst>
      <p:ext uri="{BB962C8B-B14F-4D97-AF65-F5344CB8AC3E}">
        <p14:creationId xmlns:p14="http://schemas.microsoft.com/office/powerpoint/2010/main" val="2886139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Picture: http://www.whitman.edu/environmental_studies/WWRB/agriculture/erosion.html</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Teaching Idea: Use Google Earth and have students look at agricultural fields in the region for farms using this technique.</a:t>
            </a:r>
            <a:endParaRPr lang="en-US" sz="1200" kern="1200" dirty="0" smtClean="0">
              <a:solidFill>
                <a:schemeClr val="tx1"/>
              </a:solidFill>
              <a:effectLst/>
              <a:latin typeface="+mn-lt"/>
              <a:ea typeface="+mn-ea"/>
              <a:cs typeface="+mn-cs"/>
            </a:endParaRPr>
          </a:p>
          <a:p>
            <a:r>
              <a:rPr lang="en-US" dirty="0" smtClean="0"/>
              <a:t>This requires access to computers.</a:t>
            </a:r>
            <a:r>
              <a:rPr lang="en-US" baseline="0" dirty="0" smtClean="0"/>
              <a:t> If you are not a one to one school, this may not be a short activity and it is recommended you evaluate the value to you vs the time required to complete this activity. Alternately this could be assigned as homework with students to return and report their findings the next class period</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40</a:t>
            </a:fld>
            <a:endParaRPr lang="en-US"/>
          </a:p>
        </p:txBody>
      </p:sp>
    </p:spTree>
    <p:extLst>
      <p:ext uri="{BB962C8B-B14F-4D97-AF65-F5344CB8AC3E}">
        <p14:creationId xmlns:p14="http://schemas.microsoft.com/office/powerpoint/2010/main" val="1161970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41</a:t>
            </a:fld>
            <a:endParaRPr lang="en-US"/>
          </a:p>
        </p:txBody>
      </p:sp>
    </p:spTree>
    <p:extLst>
      <p:ext uri="{BB962C8B-B14F-4D97-AF65-F5344CB8AC3E}">
        <p14:creationId xmlns:p14="http://schemas.microsoft.com/office/powerpoint/2010/main" val="2305868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42</a:t>
            </a:fld>
            <a:endParaRPr lang="en-US"/>
          </a:p>
        </p:txBody>
      </p:sp>
    </p:spTree>
    <p:extLst>
      <p:ext uri="{BB962C8B-B14F-4D97-AF65-F5344CB8AC3E}">
        <p14:creationId xmlns:p14="http://schemas.microsoft.com/office/powerpoint/2010/main" val="318296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Bold = five soil forming factors</a:t>
            </a:r>
          </a:p>
          <a:p>
            <a:endParaRPr lang="en-US" dirty="0" smtClean="0"/>
          </a:p>
          <a:p>
            <a:pPr lvl="0"/>
            <a:r>
              <a:rPr lang="en-US" sz="1200" i="1" kern="1200" dirty="0" smtClean="0">
                <a:solidFill>
                  <a:schemeClr val="tx1"/>
                </a:solidFill>
                <a:effectLst/>
                <a:latin typeface="+mn-lt"/>
                <a:ea typeface="+mn-ea"/>
                <a:cs typeface="+mn-cs"/>
              </a:rPr>
              <a:t>Teaching Idea: Use HO: In the time it took to form one inch of soil, or point out and discuss classroom poster of the same title. Provide each student with a copy of From the Surface Down (free to order http://</a:t>
            </a:r>
            <a:r>
              <a:rPr lang="en-US" sz="1200" i="1" kern="1200" dirty="0" err="1" smtClean="0">
                <a:solidFill>
                  <a:schemeClr val="tx1"/>
                </a:solidFill>
                <a:effectLst/>
                <a:latin typeface="+mn-lt"/>
                <a:ea typeface="+mn-ea"/>
                <a:cs typeface="+mn-cs"/>
              </a:rPr>
              <a:t>www.nrcs.usda.gov</a:t>
            </a:r>
            <a:r>
              <a:rPr lang="en-US" sz="1200" i="1" kern="1200" dirty="0" smtClean="0">
                <a:solidFill>
                  <a:schemeClr val="tx1"/>
                </a:solidFill>
                <a:effectLst/>
                <a:latin typeface="+mn-lt"/>
                <a:ea typeface="+mn-ea"/>
                <a:cs typeface="+mn-cs"/>
              </a:rPr>
              <a:t>/Internet/FSE_DOCUMENTS/nrcs142p2_053238.pdf). It’s a great text type of handout that can serve as a text and scientific reading for the entire unit.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A41DC2-1DC0-4333-8B4B-E2BC2DA43693}" type="slidenum">
              <a:rPr lang="en-US" smtClean="0"/>
              <a:t>7</a:t>
            </a:fld>
            <a:endParaRPr lang="en-US"/>
          </a:p>
        </p:txBody>
      </p:sp>
    </p:spTree>
    <p:extLst>
      <p:ext uri="{BB962C8B-B14F-4D97-AF65-F5344CB8AC3E}">
        <p14:creationId xmlns:p14="http://schemas.microsoft.com/office/powerpoint/2010/main" val="297077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8A41DC2-1DC0-4333-8B4B-E2BC2DA43693}" type="slidenum">
              <a:rPr lang="en-US" smtClean="0"/>
              <a:t>8</a:t>
            </a:fld>
            <a:endParaRPr lang="en-US"/>
          </a:p>
        </p:txBody>
      </p:sp>
    </p:spTree>
    <p:extLst>
      <p:ext uri="{BB962C8B-B14F-4D97-AF65-F5344CB8AC3E}">
        <p14:creationId xmlns:p14="http://schemas.microsoft.com/office/powerpoint/2010/main" val="35334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Think of the difference between sand and basalt as parent materials. Or lake deposits </a:t>
            </a:r>
            <a:r>
              <a:rPr lang="en-US" dirty="0" err="1" smtClean="0"/>
              <a:t>vs</a:t>
            </a:r>
            <a:r>
              <a:rPr lang="en-US" dirty="0" smtClean="0"/>
              <a:t> granite.</a:t>
            </a:r>
          </a:p>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9</a:t>
            </a:fld>
            <a:endParaRPr lang="en-US"/>
          </a:p>
        </p:txBody>
      </p:sp>
    </p:spTree>
    <p:extLst>
      <p:ext uri="{BB962C8B-B14F-4D97-AF65-F5344CB8AC3E}">
        <p14:creationId xmlns:p14="http://schemas.microsoft.com/office/powerpoint/2010/main" val="35334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Weathering: break</a:t>
            </a:r>
            <a:r>
              <a:rPr lang="en-US" baseline="0" dirty="0" smtClean="0"/>
              <a:t> down of minerals</a:t>
            </a:r>
          </a:p>
        </p:txBody>
      </p:sp>
      <p:sp>
        <p:nvSpPr>
          <p:cNvPr id="4" name="Slide Number Placeholder 3"/>
          <p:cNvSpPr>
            <a:spLocks noGrp="1"/>
          </p:cNvSpPr>
          <p:nvPr>
            <p:ph type="sldNum" sz="quarter" idx="10"/>
          </p:nvPr>
        </p:nvSpPr>
        <p:spPr/>
        <p:txBody>
          <a:bodyPr/>
          <a:lstStyle/>
          <a:p>
            <a:fld id="{38A41DC2-1DC0-4333-8B4B-E2BC2DA43693}" type="slidenum">
              <a:rPr lang="en-US" smtClean="0"/>
              <a:t>10</a:t>
            </a:fld>
            <a:endParaRPr lang="en-US"/>
          </a:p>
        </p:txBody>
      </p:sp>
    </p:spTree>
    <p:extLst>
      <p:ext uri="{BB962C8B-B14F-4D97-AF65-F5344CB8AC3E}">
        <p14:creationId xmlns:p14="http://schemas.microsoft.com/office/powerpoint/2010/main" val="168722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Teaching Idea: Discuss slopes and aspects using Google earth. Show how vegetation on north and south slopes is different and what factors influence this. </a:t>
            </a:r>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11</a:t>
            </a:fld>
            <a:endParaRPr lang="en-US"/>
          </a:p>
        </p:txBody>
      </p:sp>
    </p:spTree>
    <p:extLst>
      <p:ext uri="{BB962C8B-B14F-4D97-AF65-F5344CB8AC3E}">
        <p14:creationId xmlns:p14="http://schemas.microsoft.com/office/powerpoint/2010/main" val="2892764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41DC2-1DC0-4333-8B4B-E2BC2DA43693}" type="slidenum">
              <a:rPr lang="en-US" smtClean="0"/>
              <a:t>12</a:t>
            </a:fld>
            <a:endParaRPr lang="en-US"/>
          </a:p>
        </p:txBody>
      </p:sp>
    </p:spTree>
    <p:extLst>
      <p:ext uri="{BB962C8B-B14F-4D97-AF65-F5344CB8AC3E}">
        <p14:creationId xmlns:p14="http://schemas.microsoft.com/office/powerpoint/2010/main" val="298082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8941061" cy="1927225"/>
          </a:xfrm>
        </p:spPr>
        <p:txBody>
          <a:bodyPr anchor="b">
            <a:noAutofit/>
          </a:bodyPr>
          <a:lstStyle>
            <a:lvl1pPr>
              <a:defRPr sz="4800" b="1"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7EF493-3391-491B-A25E-18E92D4B0982}" type="datetimeFigureOut">
              <a:rPr lang="en-US" smtClean="0"/>
              <a:t>9/19/16</a:t>
            </a:fld>
            <a:endParaRPr lang="en-US"/>
          </a:p>
        </p:txBody>
      </p:sp>
      <p:sp>
        <p:nvSpPr>
          <p:cNvPr id="6" name="Slide Number Placeholder 5"/>
          <p:cNvSpPr>
            <a:spLocks noGrp="1"/>
          </p:cNvSpPr>
          <p:nvPr>
            <p:ph type="sldNum" sz="quarter" idx="12"/>
          </p:nvPr>
        </p:nvSpPr>
        <p:spPr/>
        <p:txBody>
          <a:bodyPr/>
          <a:lstStyle/>
          <a:p>
            <a:fld id="{BD256765-5DD6-4085-B3A9-49CB8C96C18F}" type="slidenum">
              <a:rPr lang="en-US" smtClean="0"/>
              <a:t>‹#›</a:t>
            </a:fld>
            <a:endParaRPr lang="en-US"/>
          </a:p>
        </p:txBody>
      </p:sp>
      <p:cxnSp>
        <p:nvCxnSpPr>
          <p:cNvPr id="8" name="Straight Connector 7"/>
          <p:cNvCxnSpPr/>
          <p:nvPr/>
        </p:nvCxnSpPr>
        <p:spPr>
          <a:xfrm>
            <a:off x="914401" y="3398520"/>
            <a:ext cx="878231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1138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71975" y="1600200"/>
            <a:ext cx="9551199"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7EF493-3391-491B-A25E-18E92D4B0982}"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56765-5DD6-4085-B3A9-49CB8C96C18F}" type="slidenum">
              <a:rPr lang="en-US" smtClean="0"/>
              <a:t>‹#›</a:t>
            </a:fld>
            <a:endParaRPr lang="en-US"/>
          </a:p>
        </p:txBody>
      </p:sp>
    </p:spTree>
    <p:extLst>
      <p:ext uri="{BB962C8B-B14F-4D97-AF65-F5344CB8AC3E}">
        <p14:creationId xmlns:p14="http://schemas.microsoft.com/office/powerpoint/2010/main" val="689555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a:solidFill>
            <a:schemeClr val="bg1">
              <a:lumMod val="85000"/>
              <a:alpha val="46000"/>
            </a:schemeClr>
          </a:solidFill>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7EF493-3391-491B-A25E-18E92D4B0982}"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56765-5DD6-4085-B3A9-49CB8C96C18F}" type="slidenum">
              <a:rPr lang="en-US" smtClean="0"/>
              <a:t>‹#›</a:t>
            </a:fld>
            <a:endParaRPr lang="en-US"/>
          </a:p>
        </p:txBody>
      </p:sp>
    </p:spTree>
    <p:extLst>
      <p:ext uri="{BB962C8B-B14F-4D97-AF65-F5344CB8AC3E}">
        <p14:creationId xmlns:p14="http://schemas.microsoft.com/office/powerpoint/2010/main" val="153766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8738" y="18288"/>
            <a:ext cx="1230776" cy="329184"/>
          </a:xfrm>
        </p:spPr>
        <p:txBody>
          <a:bodyPr/>
          <a:lstStyle/>
          <a:p>
            <a:fld id="{927EF493-3391-491B-A25E-18E92D4B0982}" type="datetimeFigureOut">
              <a:rPr lang="en-US" smtClean="0"/>
              <a:t>9/19/16</a:t>
            </a:fld>
            <a:endParaRPr lang="en-US"/>
          </a:p>
        </p:txBody>
      </p:sp>
      <p:sp>
        <p:nvSpPr>
          <p:cNvPr id="5" name="Footer Placeholder 4"/>
          <p:cNvSpPr>
            <a:spLocks noGrp="1"/>
          </p:cNvSpPr>
          <p:nvPr>
            <p:ph type="ftr" sz="quarter" idx="11"/>
          </p:nvPr>
        </p:nvSpPr>
        <p:spPr>
          <a:xfrm>
            <a:off x="4571999" y="18288"/>
            <a:ext cx="6585995" cy="329184"/>
          </a:xfrm>
        </p:spPr>
        <p:txBody>
          <a:bodyPr/>
          <a:lstStyle/>
          <a:p>
            <a:endParaRPr lang="en-US"/>
          </a:p>
        </p:txBody>
      </p:sp>
      <p:sp>
        <p:nvSpPr>
          <p:cNvPr id="6" name="Slide Number Placeholder 5"/>
          <p:cNvSpPr>
            <a:spLocks noGrp="1"/>
          </p:cNvSpPr>
          <p:nvPr>
            <p:ph type="sldNum" sz="quarter" idx="12"/>
          </p:nvPr>
        </p:nvSpPr>
        <p:spPr>
          <a:xfrm>
            <a:off x="11250596" y="18288"/>
            <a:ext cx="760071" cy="329184"/>
          </a:xfrm>
        </p:spPr>
        <p:txBody>
          <a:bodyPr/>
          <a:lstStyle>
            <a:lvl1pPr algn="ctr">
              <a:defRPr/>
            </a:lvl1pPr>
          </a:lstStyle>
          <a:p>
            <a:fld id="{BD256765-5DD6-4085-B3A9-49CB8C96C18F}" type="slidenum">
              <a:rPr lang="en-US" smtClean="0"/>
              <a:t>‹#›</a:t>
            </a:fld>
            <a:endParaRPr lang="en-US"/>
          </a:p>
        </p:txBody>
      </p:sp>
    </p:spTree>
    <p:extLst>
      <p:ext uri="{BB962C8B-B14F-4D97-AF65-F5344CB8AC3E}">
        <p14:creationId xmlns:p14="http://schemas.microsoft.com/office/powerpoint/2010/main" val="7246592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362201"/>
            <a:ext cx="8641031" cy="2200275"/>
          </a:xfrm>
        </p:spPr>
        <p:txBody>
          <a:bodyPr anchor="b">
            <a:normAutofit/>
          </a:bodyPr>
          <a:lstStyle>
            <a:lvl1pPr algn="l">
              <a:defRPr sz="48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5" y="4626865"/>
            <a:ext cx="8641031" cy="1500187"/>
          </a:xfrm>
        </p:spPr>
        <p:txBody>
          <a:bodyPr anchor="t">
            <a:normAutofit/>
          </a:bodyPr>
          <a:lstStyle>
            <a:lvl1pPr marL="0" indent="0">
              <a:buNone/>
              <a:defRPr sz="2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7EF493-3391-491B-A25E-18E92D4B0982}"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56765-5DD6-4085-B3A9-49CB8C96C18F}"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8996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556616"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5638"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6025"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7EF493-3391-491B-A25E-18E92D4B0982}"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56765-5DD6-4085-B3A9-49CB8C96C18F}" type="slidenum">
              <a:rPr lang="en-US" smtClean="0"/>
              <a:t>‹#›</a:t>
            </a:fld>
            <a:endParaRPr lang="en-US"/>
          </a:p>
        </p:txBody>
      </p:sp>
    </p:spTree>
    <p:extLst>
      <p:ext uri="{BB962C8B-B14F-4D97-AF65-F5344CB8AC3E}">
        <p14:creationId xmlns:p14="http://schemas.microsoft.com/office/powerpoint/2010/main" val="30106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8868"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78868"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513"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13"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7EF493-3391-491B-A25E-18E92D4B0982}" type="datetimeFigureOut">
              <a:rPr lang="en-US" smtClean="0"/>
              <a:t>9/19/16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56765-5DD6-4085-B3A9-49CB8C96C18F}" type="slidenum">
              <a:rPr lang="en-US" smtClean="0"/>
              <a:t>‹#›</a:t>
            </a:fld>
            <a:endParaRPr lang="en-US"/>
          </a:p>
        </p:txBody>
      </p:sp>
      <p:cxnSp>
        <p:nvCxnSpPr>
          <p:cNvPr id="11" name="Straight Connector 10"/>
          <p:cNvCxnSpPr/>
          <p:nvPr/>
        </p:nvCxnSpPr>
        <p:spPr>
          <a:xfrm flipH="1">
            <a:off x="4984736" y="1691640"/>
            <a:ext cx="1059" cy="50150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29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7EF493-3391-491B-A25E-18E92D4B0982}" type="datetimeFigureOut">
              <a:rPr lang="en-US" smtClean="0"/>
              <a:t>9/19/16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56765-5DD6-4085-B3A9-49CB8C96C18F}" type="slidenum">
              <a:rPr lang="en-US" smtClean="0"/>
              <a:t>‹#›</a:t>
            </a:fld>
            <a:endParaRPr lang="en-US"/>
          </a:p>
        </p:txBody>
      </p:sp>
    </p:spTree>
    <p:extLst>
      <p:ext uri="{BB962C8B-B14F-4D97-AF65-F5344CB8AC3E}">
        <p14:creationId xmlns:p14="http://schemas.microsoft.com/office/powerpoint/2010/main" val="2105382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EF493-3391-491B-A25E-18E92D4B0982}" type="datetimeFigureOut">
              <a:rPr lang="en-US" smtClean="0"/>
              <a:t>9/19/16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56765-5DD6-4085-B3A9-49CB8C96C18F}" type="slidenum">
              <a:rPr lang="en-US" smtClean="0"/>
              <a:t>‹#›</a:t>
            </a:fld>
            <a:endParaRPr lang="en-US"/>
          </a:p>
        </p:txBody>
      </p:sp>
    </p:spTree>
    <p:extLst>
      <p:ext uri="{BB962C8B-B14F-4D97-AF65-F5344CB8AC3E}">
        <p14:creationId xmlns:p14="http://schemas.microsoft.com/office/powerpoint/2010/main" val="107280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803" y="792080"/>
            <a:ext cx="2353669"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692433" y="792080"/>
            <a:ext cx="708365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9804" y="2130553"/>
            <a:ext cx="2353669"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EF493-3391-491B-A25E-18E92D4B0982}"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56765-5DD6-4085-B3A9-49CB8C96C18F}" type="slidenum">
              <a:rPr lang="en-US" smtClean="0"/>
              <a:t>‹#›</a:t>
            </a:fld>
            <a:endParaRPr lang="en-US"/>
          </a:p>
        </p:txBody>
      </p:sp>
      <p:cxnSp>
        <p:nvCxnSpPr>
          <p:cNvPr id="9" name="Straight Connector 8"/>
          <p:cNvCxnSpPr/>
          <p:nvPr/>
        </p:nvCxnSpPr>
        <p:spPr>
          <a:xfrm rot="5400000">
            <a:off x="-212315"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39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91" y="792480"/>
            <a:ext cx="2313983"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700217" y="1016782"/>
            <a:ext cx="7036183" cy="487638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9492" y="2133600"/>
            <a:ext cx="2310760"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EF493-3391-491B-A25E-18E92D4B0982}"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56765-5DD6-4085-B3A9-49CB8C96C18F}" type="slidenum">
              <a:rPr lang="en-US" smtClean="0"/>
              <a:t>‹#›</a:t>
            </a:fld>
            <a:endParaRPr lang="en-US"/>
          </a:p>
        </p:txBody>
      </p:sp>
    </p:spTree>
    <p:extLst>
      <p:ext uri="{BB962C8B-B14F-4D97-AF65-F5344CB8AC3E}">
        <p14:creationId xmlns:p14="http://schemas.microsoft.com/office/powerpoint/2010/main" val="6755777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Wheat-Moscow-Mid July (10).JPG"/>
          <p:cNvPicPr>
            <a:picLocks noChangeAspect="1"/>
          </p:cNvPicPr>
          <p:nvPr/>
        </p:nvPicPr>
        <p:blipFill rotWithShape="1">
          <a:blip r:embed="rId13" cstate="email">
            <a:extLst>
              <a:ext uri="{28A0092B-C50C-407E-A947-70E740481C1C}">
                <a14:useLocalDpi xmlns:a14="http://schemas.microsoft.com/office/drawing/2010/main" val="0"/>
              </a:ext>
            </a:extLst>
          </a:blip>
          <a:srcRect l="27384" r="49079"/>
          <a:stretch/>
        </p:blipFill>
        <p:spPr>
          <a:xfrm>
            <a:off x="11067863" y="347471"/>
            <a:ext cx="1138448" cy="6446520"/>
          </a:xfrm>
          <a:prstGeom prst="rect">
            <a:avLst/>
          </a:prstGeom>
          <a:effectLst/>
        </p:spPr>
      </p:pic>
      <p:sp>
        <p:nvSpPr>
          <p:cNvPr id="10" name="Rectangle 9"/>
          <p:cNvSpPr/>
          <p:nvPr/>
        </p:nvSpPr>
        <p:spPr>
          <a:xfrm>
            <a:off x="0" y="220786"/>
            <a:ext cx="9863728"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71976" y="533400"/>
            <a:ext cx="9691753"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976" y="1600200"/>
            <a:ext cx="9691753"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927EF493-3391-491B-A25E-18E92D4B0982}" type="datetimeFigureOut">
              <a:rPr lang="en-US" smtClean="0"/>
              <a:t>9/19/16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BD256765-5DD6-4085-B3A9-49CB8C96C18F}" type="slidenum">
              <a:rPr lang="en-US" smtClean="0"/>
              <a:t>‹#›</a:t>
            </a:fld>
            <a:endParaRPr lang="en-US"/>
          </a:p>
        </p:txBody>
      </p:sp>
      <p:pic>
        <p:nvPicPr>
          <p:cNvPr id="9" name="Picture 8" descr="REACCHlogo_wheat"/>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1067744" y="6350991"/>
            <a:ext cx="1148144" cy="507682"/>
          </a:xfrm>
          <a:prstGeom prst="rect">
            <a:avLst/>
          </a:prstGeom>
          <a:noFill/>
          <a:ln>
            <a:noFill/>
          </a:ln>
          <a:effectLst/>
        </p:spPr>
      </p:pic>
      <p:cxnSp>
        <p:nvCxnSpPr>
          <p:cNvPr id="12" name="Straight Connector 11"/>
          <p:cNvCxnSpPr/>
          <p:nvPr/>
        </p:nvCxnSpPr>
        <p:spPr>
          <a:xfrm>
            <a:off x="11067744" y="347471"/>
            <a:ext cx="0" cy="6511202"/>
          </a:xfrm>
          <a:prstGeom prst="line">
            <a:avLst/>
          </a:prstGeom>
          <a:ln w="41275" cmpd="sng">
            <a:prstDash val="solid"/>
          </a:ln>
          <a:effectLst>
            <a:outerShdw dist="38100" dir="5400000" algn="ctr" rotWithShape="0">
              <a:srgbClr val="93A299"/>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8166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5.e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4.emf"/><Relationship Id="rId6" Type="http://schemas.openxmlformats.org/officeDocument/2006/relationships/comments" Target="../comments/comment1.xml"/><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video.pbs.org/video/2250514396" TargetMode="External"/><Relationship Id="rId4" Type="http://schemas.openxmlformats.org/officeDocument/2006/relationships/hyperlink" Target="http://video.pbs.org/video/2284399360"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tiff"/></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3.bin"/><Relationship Id="rId5" Type="http://schemas.openxmlformats.org/officeDocument/2006/relationships/package" Target="../embeddings/Microsoft_Word_Document6.docx"/><Relationship Id="rId6" Type="http://schemas.openxmlformats.org/officeDocument/2006/relationships/image" Target="../media/image30.emf"/><Relationship Id="rId7" Type="http://schemas.openxmlformats.org/officeDocument/2006/relationships/oleObject" Target="../embeddings/oleObject4.bin"/><Relationship Id="rId8" Type="http://schemas.openxmlformats.org/officeDocument/2006/relationships/package" Target="../embeddings/Microsoft_Word_Document7.docx"/><Relationship Id="rId9" Type="http://schemas.openxmlformats.org/officeDocument/2006/relationships/image" Target="../media/image3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pnwsteep.wsu.edu/edsteep/materials.html" TargetMode="External"/><Relationship Id="rId4" Type="http://schemas.openxmlformats.org/officeDocument/2006/relationships/hyperlink" Target="http://www.nrcs.usda.gov/wps/portal/nrcs/main/soils/edu/7thru12/" TargetMode="External"/><Relationship Id="rId5" Type="http://schemas.openxmlformats.org/officeDocument/2006/relationships/hyperlink" Target="http://www.rewordify.com/"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hyperlink" Target="http://pnwsteep.wsu.edu/dscases/index.htm" TargetMode="External"/><Relationship Id="rId4" Type="http://schemas.openxmlformats.org/officeDocument/2006/relationships/hyperlink" Target="http://www.nrcs.usda.gov/wps/portal/nrcs/detail/national/home/?cid=nrcs142p2_053870" TargetMode="External"/><Relationship Id="rId5" Type="http://schemas.openxmlformats.org/officeDocument/2006/relationships/hyperlink" Target="http://www.nrcs.usda.gov/Internet/FSE_DOCUMENTS/nrcs142p2_053238.pdf" TargetMode="External"/><Relationship Id="rId6" Type="http://schemas.openxmlformats.org/officeDocument/2006/relationships/hyperlink" Target="http://soils.usda.gov/sqi/concepts/soil_biology/biology.html" TargetMode="External"/><Relationship Id="rId7" Type="http://schemas.openxmlformats.org/officeDocument/2006/relationships/hyperlink" Target="http://store.swcs.org/index.cfm?fuseaction=c_products.view&amp;catID=574&amp;productID=5154" TargetMode="External"/><Relationship Id="rId8" Type="http://schemas.openxmlformats.org/officeDocument/2006/relationships/hyperlink" Target="http://www.cals.uidaho.edu/edcomm/pdf/BUL/BUL0795.pdf" TargetMode="External"/><Relationship Id="rId1" Type="http://schemas.openxmlformats.org/officeDocument/2006/relationships/slideLayout" Target="../slideLayouts/slideLayout2.xml"/><Relationship Id="rId2" Type="http://schemas.openxmlformats.org/officeDocument/2006/relationships/hyperlink" Target="http://soils.usda.gov/sqi/concepts/soil_biology/earthworm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Study of the Soil</a:t>
            </a:r>
            <a:endParaRPr lang="en-US" dirty="0"/>
          </a:p>
        </p:txBody>
      </p:sp>
      <p:sp>
        <p:nvSpPr>
          <p:cNvPr id="3" name="Subtitle 2"/>
          <p:cNvSpPr>
            <a:spLocks noGrp="1"/>
          </p:cNvSpPr>
          <p:nvPr>
            <p:ph type="subTitle" idx="1"/>
          </p:nvPr>
        </p:nvSpPr>
        <p:spPr>
          <a:xfrm>
            <a:off x="3276600" y="3581400"/>
            <a:ext cx="6400800" cy="1295400"/>
          </a:xfrm>
        </p:spPr>
        <p:txBody>
          <a:bodyPr>
            <a:normAutofit/>
          </a:bodyPr>
          <a:lstStyle/>
          <a:p>
            <a:r>
              <a:rPr lang="en-US" sz="2800" dirty="0"/>
              <a:t>Preserving soil health to increase productivity.</a:t>
            </a:r>
          </a:p>
        </p:txBody>
      </p:sp>
    </p:spTree>
    <p:extLst>
      <p:ext uri="{BB962C8B-B14F-4D97-AF65-F5344CB8AC3E}">
        <p14:creationId xmlns:p14="http://schemas.microsoft.com/office/powerpoint/2010/main" val="2803338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Formation: Climate</a:t>
            </a:r>
            <a:endParaRPr lang="en-US" dirty="0"/>
          </a:p>
        </p:txBody>
      </p:sp>
      <p:sp>
        <p:nvSpPr>
          <p:cNvPr id="4" name="Content Placeholder 3"/>
          <p:cNvSpPr>
            <a:spLocks noGrp="1"/>
          </p:cNvSpPr>
          <p:nvPr>
            <p:ph sz="half" idx="1"/>
          </p:nvPr>
        </p:nvSpPr>
        <p:spPr/>
        <p:txBody>
          <a:bodyPr/>
          <a:lstStyle/>
          <a:p>
            <a:r>
              <a:rPr lang="en-US" dirty="0" smtClean="0"/>
              <a:t>Includes:</a:t>
            </a:r>
          </a:p>
          <a:p>
            <a:pPr lvl="1"/>
            <a:r>
              <a:rPr lang="en-US" dirty="0" smtClean="0"/>
              <a:t>Temperature</a:t>
            </a:r>
          </a:p>
          <a:p>
            <a:pPr lvl="1"/>
            <a:r>
              <a:rPr lang="en-US" dirty="0" smtClean="0"/>
              <a:t>Precipitation</a:t>
            </a:r>
          </a:p>
          <a:p>
            <a:r>
              <a:rPr lang="en-US" dirty="0" smtClean="0"/>
              <a:t>Influences:</a:t>
            </a:r>
          </a:p>
          <a:p>
            <a:pPr lvl="1"/>
            <a:r>
              <a:rPr lang="en-US" dirty="0" smtClean="0"/>
              <a:t>Weathering</a:t>
            </a:r>
          </a:p>
          <a:p>
            <a:pPr lvl="1"/>
            <a:r>
              <a:rPr lang="en-US" dirty="0" smtClean="0"/>
              <a:t>Decomposition</a:t>
            </a:r>
          </a:p>
          <a:p>
            <a:pPr lvl="1"/>
            <a:r>
              <a:rPr lang="en-US" dirty="0" smtClean="0"/>
              <a:t>Vegetation</a:t>
            </a:r>
            <a:endParaRPr lang="en-US" dirty="0"/>
          </a:p>
        </p:txBody>
      </p:sp>
      <p:sp>
        <p:nvSpPr>
          <p:cNvPr id="5" name="Content Placeholder 4"/>
          <p:cNvSpPr>
            <a:spLocks noGrp="1"/>
          </p:cNvSpPr>
          <p:nvPr>
            <p:ph sz="half" idx="2"/>
          </p:nvPr>
        </p:nvSpPr>
        <p:spPr/>
        <p:txBody>
          <a:bodyPr>
            <a:normAutofit/>
          </a:bodyPr>
          <a:lstStyle/>
          <a:p>
            <a:r>
              <a:rPr lang="en-US" dirty="0">
                <a:solidFill>
                  <a:schemeClr val="bg1">
                    <a:lumMod val="50000"/>
                  </a:schemeClr>
                </a:solidFill>
              </a:rPr>
              <a:t>Five soil forming factors:</a:t>
            </a:r>
          </a:p>
          <a:p>
            <a:pPr lvl="1"/>
            <a:r>
              <a:rPr lang="en-US" sz="2800" dirty="0">
                <a:solidFill>
                  <a:schemeClr val="bg1">
                    <a:lumMod val="50000"/>
                  </a:schemeClr>
                </a:solidFill>
              </a:rPr>
              <a:t>Parent Material</a:t>
            </a:r>
          </a:p>
          <a:p>
            <a:pPr lvl="1"/>
            <a:r>
              <a:rPr lang="en-US" sz="2800" dirty="0"/>
              <a:t>Climate</a:t>
            </a:r>
          </a:p>
          <a:p>
            <a:pPr lvl="1"/>
            <a:r>
              <a:rPr lang="en-US" sz="2800" dirty="0">
                <a:solidFill>
                  <a:schemeClr val="bg1">
                    <a:lumMod val="50000"/>
                  </a:schemeClr>
                </a:solidFill>
              </a:rPr>
              <a:t>Topography</a:t>
            </a:r>
          </a:p>
          <a:p>
            <a:pPr lvl="1"/>
            <a:r>
              <a:rPr lang="en-US" sz="2800" dirty="0">
                <a:solidFill>
                  <a:schemeClr val="bg1">
                    <a:lumMod val="50000"/>
                  </a:schemeClr>
                </a:solidFill>
              </a:rPr>
              <a:t>Organisms </a:t>
            </a:r>
          </a:p>
          <a:p>
            <a:pPr lvl="1"/>
            <a:r>
              <a:rPr lang="en-US" sz="2800" dirty="0">
                <a:solidFill>
                  <a:schemeClr val="bg1">
                    <a:lumMod val="50000"/>
                  </a:schemeClr>
                </a:solidFill>
              </a:rPr>
              <a:t>Time</a:t>
            </a:r>
          </a:p>
        </p:txBody>
      </p:sp>
    </p:spTree>
    <p:extLst>
      <p:ext uri="{BB962C8B-B14F-4D97-AF65-F5344CB8AC3E}">
        <p14:creationId xmlns:p14="http://schemas.microsoft.com/office/powerpoint/2010/main" val="172585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Formation: Topography</a:t>
            </a:r>
            <a:endParaRPr lang="en-US" dirty="0"/>
          </a:p>
        </p:txBody>
      </p:sp>
      <p:sp>
        <p:nvSpPr>
          <p:cNvPr id="4" name="Content Placeholder 3"/>
          <p:cNvSpPr>
            <a:spLocks noGrp="1"/>
          </p:cNvSpPr>
          <p:nvPr>
            <p:ph sz="half" idx="1"/>
          </p:nvPr>
        </p:nvSpPr>
        <p:spPr/>
        <p:txBody>
          <a:bodyPr/>
          <a:lstStyle/>
          <a:p>
            <a:r>
              <a:rPr lang="en-US" dirty="0" smtClean="0"/>
              <a:t>Steeper slopes generally have less developed soil</a:t>
            </a:r>
          </a:p>
          <a:p>
            <a:pPr lvl="1"/>
            <a:r>
              <a:rPr lang="en-US" dirty="0" smtClean="0"/>
              <a:t>More erosion</a:t>
            </a:r>
          </a:p>
          <a:p>
            <a:r>
              <a:rPr lang="en-US" dirty="0" smtClean="0"/>
              <a:t>North slopes generally have more developed soil</a:t>
            </a:r>
          </a:p>
          <a:p>
            <a:pPr lvl="1"/>
            <a:r>
              <a:rPr lang="en-US" dirty="0" smtClean="0"/>
              <a:t>Wetter, more vegetation</a:t>
            </a:r>
            <a:endParaRPr lang="en-US" dirty="0"/>
          </a:p>
        </p:txBody>
      </p:sp>
      <p:sp>
        <p:nvSpPr>
          <p:cNvPr id="5" name="Content Placeholder 4"/>
          <p:cNvSpPr>
            <a:spLocks noGrp="1"/>
          </p:cNvSpPr>
          <p:nvPr>
            <p:ph sz="half" idx="2"/>
          </p:nvPr>
        </p:nvSpPr>
        <p:spPr/>
        <p:txBody>
          <a:bodyPr/>
          <a:lstStyle/>
          <a:p>
            <a:r>
              <a:rPr lang="en-US" dirty="0">
                <a:solidFill>
                  <a:schemeClr val="bg1">
                    <a:lumMod val="50000"/>
                  </a:schemeClr>
                </a:solidFill>
              </a:rPr>
              <a:t>Five soil forming factors:</a:t>
            </a:r>
          </a:p>
          <a:p>
            <a:pPr lvl="1"/>
            <a:r>
              <a:rPr lang="en-US" sz="2800" dirty="0">
                <a:solidFill>
                  <a:schemeClr val="bg1">
                    <a:lumMod val="50000"/>
                  </a:schemeClr>
                </a:solidFill>
              </a:rPr>
              <a:t>Parent Material</a:t>
            </a:r>
          </a:p>
          <a:p>
            <a:pPr lvl="1"/>
            <a:r>
              <a:rPr lang="en-US" sz="2800" dirty="0">
                <a:solidFill>
                  <a:schemeClr val="bg1">
                    <a:lumMod val="50000"/>
                  </a:schemeClr>
                </a:solidFill>
              </a:rPr>
              <a:t>Climate</a:t>
            </a:r>
          </a:p>
          <a:p>
            <a:pPr lvl="1"/>
            <a:r>
              <a:rPr lang="en-US" sz="2800" dirty="0"/>
              <a:t>Topography</a:t>
            </a:r>
          </a:p>
          <a:p>
            <a:pPr lvl="1"/>
            <a:r>
              <a:rPr lang="en-US" sz="2800" dirty="0">
                <a:solidFill>
                  <a:schemeClr val="bg1">
                    <a:lumMod val="50000"/>
                  </a:schemeClr>
                </a:solidFill>
              </a:rPr>
              <a:t>Organisms </a:t>
            </a:r>
          </a:p>
          <a:p>
            <a:pPr lvl="1"/>
            <a:r>
              <a:rPr lang="en-US" sz="2800" dirty="0">
                <a:solidFill>
                  <a:schemeClr val="bg1">
                    <a:lumMod val="50000"/>
                  </a:schemeClr>
                </a:solidFill>
              </a:rPr>
              <a:t>Time</a:t>
            </a:r>
          </a:p>
        </p:txBody>
      </p:sp>
    </p:spTree>
    <p:extLst>
      <p:ext uri="{BB962C8B-B14F-4D97-AF65-F5344CB8AC3E}">
        <p14:creationId xmlns:p14="http://schemas.microsoft.com/office/powerpoint/2010/main" val="172585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Formation: Organisms</a:t>
            </a:r>
            <a:endParaRPr lang="en-US" dirty="0"/>
          </a:p>
        </p:txBody>
      </p:sp>
      <p:sp>
        <p:nvSpPr>
          <p:cNvPr id="4" name="Content Placeholder 3"/>
          <p:cNvSpPr>
            <a:spLocks noGrp="1"/>
          </p:cNvSpPr>
          <p:nvPr>
            <p:ph sz="half" idx="1"/>
          </p:nvPr>
        </p:nvSpPr>
        <p:spPr/>
        <p:txBody>
          <a:bodyPr>
            <a:normAutofit/>
          </a:bodyPr>
          <a:lstStyle/>
          <a:p>
            <a:r>
              <a:rPr lang="en-US" dirty="0" smtClean="0"/>
              <a:t>Plants:</a:t>
            </a:r>
          </a:p>
          <a:p>
            <a:pPr lvl="1"/>
            <a:r>
              <a:rPr lang="en-US" dirty="0" smtClean="0"/>
              <a:t>Provide organic matter</a:t>
            </a:r>
          </a:p>
          <a:p>
            <a:pPr lvl="1"/>
            <a:r>
              <a:rPr lang="en-US" dirty="0" smtClean="0"/>
              <a:t>Influence soil structure</a:t>
            </a:r>
          </a:p>
          <a:p>
            <a:pPr lvl="1"/>
            <a:r>
              <a:rPr lang="en-US" dirty="0" smtClean="0"/>
              <a:t>Affect soil chemistry</a:t>
            </a:r>
          </a:p>
          <a:p>
            <a:r>
              <a:rPr lang="en-US" dirty="0" smtClean="0"/>
              <a:t>Animals:</a:t>
            </a:r>
          </a:p>
          <a:p>
            <a:pPr lvl="1"/>
            <a:r>
              <a:rPr lang="en-US" dirty="0" smtClean="0"/>
              <a:t>Earthworms, termites, etc. mix the soil when burrowing</a:t>
            </a:r>
            <a:endParaRPr lang="en-US" dirty="0"/>
          </a:p>
        </p:txBody>
      </p:sp>
      <p:sp>
        <p:nvSpPr>
          <p:cNvPr id="5" name="Content Placeholder 4"/>
          <p:cNvSpPr>
            <a:spLocks noGrp="1"/>
          </p:cNvSpPr>
          <p:nvPr>
            <p:ph sz="half" idx="2"/>
          </p:nvPr>
        </p:nvSpPr>
        <p:spPr/>
        <p:txBody>
          <a:bodyPr>
            <a:normAutofit/>
          </a:bodyPr>
          <a:lstStyle/>
          <a:p>
            <a:r>
              <a:rPr lang="en-US" dirty="0">
                <a:solidFill>
                  <a:schemeClr val="bg1">
                    <a:lumMod val="50000"/>
                  </a:schemeClr>
                </a:solidFill>
              </a:rPr>
              <a:t>Five soil forming factors:</a:t>
            </a:r>
          </a:p>
          <a:p>
            <a:pPr lvl="1"/>
            <a:r>
              <a:rPr lang="en-US" sz="2800" dirty="0">
                <a:solidFill>
                  <a:schemeClr val="bg1">
                    <a:lumMod val="50000"/>
                  </a:schemeClr>
                </a:solidFill>
              </a:rPr>
              <a:t>Parent Material</a:t>
            </a:r>
          </a:p>
          <a:p>
            <a:pPr lvl="1"/>
            <a:r>
              <a:rPr lang="en-US" sz="2800" dirty="0">
                <a:solidFill>
                  <a:schemeClr val="bg1">
                    <a:lumMod val="50000"/>
                  </a:schemeClr>
                </a:solidFill>
              </a:rPr>
              <a:t>Climate</a:t>
            </a:r>
          </a:p>
          <a:p>
            <a:pPr lvl="1"/>
            <a:r>
              <a:rPr lang="en-US" sz="2800" dirty="0">
                <a:solidFill>
                  <a:schemeClr val="bg1">
                    <a:lumMod val="50000"/>
                  </a:schemeClr>
                </a:solidFill>
              </a:rPr>
              <a:t>Topography</a:t>
            </a:r>
          </a:p>
          <a:p>
            <a:pPr lvl="1"/>
            <a:r>
              <a:rPr lang="en-US" sz="2800" dirty="0"/>
              <a:t>Organisms </a:t>
            </a:r>
          </a:p>
          <a:p>
            <a:pPr lvl="1"/>
            <a:r>
              <a:rPr lang="en-US" sz="2800" dirty="0">
                <a:solidFill>
                  <a:schemeClr val="bg1">
                    <a:lumMod val="50000"/>
                  </a:schemeClr>
                </a:solidFill>
              </a:rPr>
              <a:t>Time</a:t>
            </a:r>
          </a:p>
        </p:txBody>
      </p:sp>
    </p:spTree>
    <p:extLst>
      <p:ext uri="{BB962C8B-B14F-4D97-AF65-F5344CB8AC3E}">
        <p14:creationId xmlns:p14="http://schemas.microsoft.com/office/powerpoint/2010/main" val="172585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Formation: Time</a:t>
            </a:r>
            <a:endParaRPr lang="en-US" dirty="0"/>
          </a:p>
        </p:txBody>
      </p:sp>
      <p:sp>
        <p:nvSpPr>
          <p:cNvPr id="4" name="Content Placeholder 3"/>
          <p:cNvSpPr>
            <a:spLocks noGrp="1"/>
          </p:cNvSpPr>
          <p:nvPr>
            <p:ph sz="half" idx="1"/>
          </p:nvPr>
        </p:nvSpPr>
        <p:spPr/>
        <p:txBody>
          <a:bodyPr/>
          <a:lstStyle/>
          <a:p>
            <a:r>
              <a:rPr lang="en-US" dirty="0" smtClean="0"/>
              <a:t>More time generally means more soil development:</a:t>
            </a:r>
          </a:p>
          <a:p>
            <a:pPr lvl="1"/>
            <a:r>
              <a:rPr lang="en-US" dirty="0" smtClean="0"/>
              <a:t>More weathering of minerals</a:t>
            </a:r>
          </a:p>
          <a:p>
            <a:pPr lvl="1"/>
            <a:r>
              <a:rPr lang="en-US" dirty="0" smtClean="0"/>
              <a:t>More horizon development</a:t>
            </a:r>
            <a:endParaRPr lang="en-US" dirty="0"/>
          </a:p>
        </p:txBody>
      </p:sp>
      <p:sp>
        <p:nvSpPr>
          <p:cNvPr id="5" name="Content Placeholder 4"/>
          <p:cNvSpPr>
            <a:spLocks noGrp="1"/>
          </p:cNvSpPr>
          <p:nvPr>
            <p:ph sz="half" idx="2"/>
          </p:nvPr>
        </p:nvSpPr>
        <p:spPr/>
        <p:txBody>
          <a:bodyPr/>
          <a:lstStyle/>
          <a:p>
            <a:r>
              <a:rPr lang="en-US" dirty="0">
                <a:solidFill>
                  <a:schemeClr val="bg1">
                    <a:lumMod val="50000"/>
                  </a:schemeClr>
                </a:solidFill>
              </a:rPr>
              <a:t>Five soil forming factors:</a:t>
            </a:r>
          </a:p>
          <a:p>
            <a:pPr lvl="1"/>
            <a:r>
              <a:rPr lang="en-US" sz="2800" dirty="0">
                <a:solidFill>
                  <a:schemeClr val="bg1">
                    <a:lumMod val="50000"/>
                  </a:schemeClr>
                </a:solidFill>
              </a:rPr>
              <a:t>Parent Material</a:t>
            </a:r>
          </a:p>
          <a:p>
            <a:pPr lvl="1"/>
            <a:r>
              <a:rPr lang="en-US" sz="2800" dirty="0">
                <a:solidFill>
                  <a:schemeClr val="bg1">
                    <a:lumMod val="50000"/>
                  </a:schemeClr>
                </a:solidFill>
              </a:rPr>
              <a:t>Climate</a:t>
            </a:r>
          </a:p>
          <a:p>
            <a:pPr lvl="1"/>
            <a:r>
              <a:rPr lang="en-US" sz="2800" dirty="0">
                <a:solidFill>
                  <a:schemeClr val="bg1">
                    <a:lumMod val="50000"/>
                  </a:schemeClr>
                </a:solidFill>
              </a:rPr>
              <a:t>Topography</a:t>
            </a:r>
          </a:p>
          <a:p>
            <a:pPr lvl="1"/>
            <a:r>
              <a:rPr lang="en-US" sz="2800" dirty="0">
                <a:solidFill>
                  <a:schemeClr val="bg1">
                    <a:lumMod val="50000"/>
                  </a:schemeClr>
                </a:solidFill>
              </a:rPr>
              <a:t>Organisms </a:t>
            </a:r>
          </a:p>
          <a:p>
            <a:pPr lvl="1"/>
            <a:r>
              <a:rPr lang="en-US" sz="2800" dirty="0"/>
              <a:t>Time</a:t>
            </a:r>
          </a:p>
        </p:txBody>
      </p:sp>
      <p:graphicFrame>
        <p:nvGraphicFramePr>
          <p:cNvPr id="3" name="Object 2"/>
          <p:cNvGraphicFramePr>
            <a:graphicFrameLocks noChangeAspect="1"/>
          </p:cNvGraphicFramePr>
          <p:nvPr>
            <p:extLst>
              <p:ext uri="{D42A27DB-BD31-4B8C-83A1-F6EECF244321}">
                <p14:modId xmlns:p14="http://schemas.microsoft.com/office/powerpoint/2010/main" val="615362736"/>
              </p:ext>
            </p:extLst>
          </p:nvPr>
        </p:nvGraphicFramePr>
        <p:xfrm>
          <a:off x="7848601" y="3028535"/>
          <a:ext cx="3048000" cy="3635790"/>
        </p:xfrm>
        <a:graphic>
          <a:graphicData uri="http://schemas.openxmlformats.org/presentationml/2006/ole">
            <mc:AlternateContent xmlns:mc="http://schemas.openxmlformats.org/markup-compatibility/2006">
              <mc:Choice xmlns:v="urn:schemas-microsoft-com:vml" Requires="v">
                <p:oleObj spid="_x0000_s3100" name="Document" r:id="rId5" imgW="6883400" imgH="8191500" progId="Word.Document.12">
                  <p:embed/>
                </p:oleObj>
              </mc:Choice>
              <mc:Fallback>
                <p:oleObj name="Document" r:id="rId5" imgW="6883400" imgH="8191500" progId="Word.Document.12">
                  <p:embed/>
                  <p:pic>
                    <p:nvPicPr>
                      <p:cNvPr id="0" name=""/>
                      <p:cNvPicPr/>
                      <p:nvPr/>
                    </p:nvPicPr>
                    <p:blipFill>
                      <a:blip r:embed="rId6"/>
                      <a:stretch>
                        <a:fillRect/>
                      </a:stretch>
                    </p:blipFill>
                    <p:spPr>
                      <a:xfrm>
                        <a:off x="7848601" y="3028535"/>
                        <a:ext cx="3048000" cy="3635790"/>
                      </a:xfrm>
                      <a:prstGeom prst="rect">
                        <a:avLst/>
                      </a:prstGeom>
                    </p:spPr>
                  </p:pic>
                </p:oleObj>
              </mc:Fallback>
            </mc:AlternateContent>
          </a:graphicData>
        </a:graphic>
      </p:graphicFrame>
      <p:sp>
        <p:nvSpPr>
          <p:cNvPr id="6" name="TextBox 5"/>
          <p:cNvSpPr txBox="1"/>
          <p:nvPr/>
        </p:nvSpPr>
        <p:spPr>
          <a:xfrm>
            <a:off x="9561455" y="2751536"/>
            <a:ext cx="849913" cy="276999"/>
          </a:xfrm>
          <a:prstGeom prst="rect">
            <a:avLst/>
          </a:prstGeom>
          <a:noFill/>
        </p:spPr>
        <p:txBody>
          <a:bodyPr wrap="none" rtlCol="0">
            <a:spAutoFit/>
          </a:bodyPr>
          <a:lstStyle/>
          <a:p>
            <a:r>
              <a:rPr lang="en-US" sz="1200" smtClean="0"/>
              <a:t>Handout: </a:t>
            </a:r>
            <a:endParaRPr lang="en-US" sz="1200"/>
          </a:p>
        </p:txBody>
      </p:sp>
    </p:spTree>
    <p:extLst>
      <p:ext uri="{BB962C8B-B14F-4D97-AF65-F5344CB8AC3E}">
        <p14:creationId xmlns:p14="http://schemas.microsoft.com/office/powerpoint/2010/main" val="172585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Composition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2041848"/>
              </p:ext>
            </p:extLst>
          </p:nvPr>
        </p:nvGraphicFramePr>
        <p:xfrm>
          <a:off x="3657600" y="1600200"/>
          <a:ext cx="6096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1822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33400"/>
            <a:ext cx="7772400" cy="990600"/>
          </a:xfrm>
        </p:spPr>
        <p:txBody>
          <a:bodyPr>
            <a:normAutofit/>
          </a:bodyPr>
          <a:lstStyle/>
          <a:p>
            <a:r>
              <a:rPr lang="en-US" dirty="0" smtClean="0"/>
              <a:t>Soil Composition: Soil Pore Spaces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7567641"/>
              </p:ext>
            </p:extLst>
          </p:nvPr>
        </p:nvGraphicFramePr>
        <p:xfrm>
          <a:off x="3733800" y="1447800"/>
          <a:ext cx="60198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9595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58200" y="3733800"/>
            <a:ext cx="2209800" cy="3276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Soil Pore Spaces</a:t>
            </a:r>
            <a:endParaRPr lang="en-US" dirty="0"/>
          </a:p>
        </p:txBody>
      </p:sp>
      <p:sp>
        <p:nvSpPr>
          <p:cNvPr id="3" name="Content Placeholder 2"/>
          <p:cNvSpPr>
            <a:spLocks noGrp="1"/>
          </p:cNvSpPr>
          <p:nvPr>
            <p:ph idx="1"/>
          </p:nvPr>
        </p:nvSpPr>
        <p:spPr>
          <a:xfrm>
            <a:off x="2895600" y="1600200"/>
            <a:ext cx="6553200" cy="2362200"/>
          </a:xfrm>
        </p:spPr>
        <p:txBody>
          <a:bodyPr>
            <a:normAutofit/>
          </a:bodyPr>
          <a:lstStyle/>
          <a:p>
            <a:r>
              <a:rPr lang="en-US" dirty="0" smtClean="0"/>
              <a:t>The voids between soil particles</a:t>
            </a:r>
          </a:p>
          <a:p>
            <a:r>
              <a:rPr lang="en-US" dirty="0"/>
              <a:t>S</a:t>
            </a:r>
            <a:r>
              <a:rPr lang="en-US" dirty="0" smtClean="0"/>
              <a:t>ites where roots and microorganisms interact with the soil</a:t>
            </a:r>
          </a:p>
          <a:p>
            <a:r>
              <a:rPr lang="en-US" dirty="0" smtClean="0"/>
              <a:t>Ideally filled with both air and water</a:t>
            </a:r>
            <a:endParaRPr lang="en-US" dirty="0"/>
          </a:p>
        </p:txBody>
      </p:sp>
      <p:pic>
        <p:nvPicPr>
          <p:cNvPr id="4" name="Picture 3"/>
          <p:cNvPicPr>
            <a:picLocks noChangeAspect="1"/>
          </p:cNvPicPr>
          <p:nvPr/>
        </p:nvPicPr>
        <p:blipFill>
          <a:blip r:embed="rId3"/>
          <a:stretch>
            <a:fillRect/>
          </a:stretch>
        </p:blipFill>
        <p:spPr>
          <a:xfrm>
            <a:off x="3200400" y="3810000"/>
            <a:ext cx="7124700" cy="2633980"/>
          </a:xfrm>
          <a:prstGeom prst="rect">
            <a:avLst/>
          </a:prstGeom>
        </p:spPr>
      </p:pic>
    </p:spTree>
    <p:extLst>
      <p:ext uri="{BB962C8B-B14F-4D97-AF65-F5344CB8AC3E}">
        <p14:creationId xmlns:p14="http://schemas.microsoft.com/office/powerpoint/2010/main" val="2526550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Soil Moisture Target</a:t>
            </a:r>
            <a:endParaRPr lang="en-US" dirty="0">
              <a:solidFill>
                <a:schemeClr val="bg1"/>
              </a:solidFill>
            </a:endParaRPr>
          </a:p>
        </p:txBody>
      </p:sp>
      <p:pic>
        <p:nvPicPr>
          <p:cNvPr id="4" name="Content Placeholder 3"/>
          <p:cNvPicPr>
            <a:picLocks noGrp="1" noChangeAspect="1"/>
          </p:cNvPicPr>
          <p:nvPr>
            <p:ph idx="1"/>
          </p:nvPr>
        </p:nvPicPr>
        <p:blipFill rotWithShape="1">
          <a:blip r:embed="rId3"/>
          <a:srcRect l="-833" r="430"/>
          <a:stretch/>
        </p:blipFill>
        <p:spPr>
          <a:xfrm>
            <a:off x="1981200" y="533400"/>
            <a:ext cx="6553200" cy="5972115"/>
          </a:xfrm>
        </p:spPr>
      </p:pic>
    </p:spTree>
    <p:extLst>
      <p:ext uri="{BB962C8B-B14F-4D97-AF65-F5344CB8AC3E}">
        <p14:creationId xmlns:p14="http://schemas.microsoft.com/office/powerpoint/2010/main" val="3402843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33400"/>
            <a:ext cx="6248400" cy="990600"/>
          </a:xfrm>
        </p:spPr>
        <p:txBody>
          <a:bodyPr>
            <a:normAutofit fontScale="90000"/>
          </a:bodyPr>
          <a:lstStyle/>
          <a:p>
            <a:r>
              <a:rPr lang="en-US" dirty="0" smtClean="0"/>
              <a:t>Soil Composition: Soil Particles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0194714"/>
              </p:ext>
            </p:extLst>
          </p:nvPr>
        </p:nvGraphicFramePr>
        <p:xfrm>
          <a:off x="3200400" y="1524000"/>
          <a:ext cx="6096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26231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Mineral components</a:t>
            </a:r>
            <a:endParaRPr lang="en-US" dirty="0"/>
          </a:p>
        </p:txBody>
      </p:sp>
      <p:sp>
        <p:nvSpPr>
          <p:cNvPr id="3" name="Content Placeholder 2"/>
          <p:cNvSpPr>
            <a:spLocks noGrp="1"/>
          </p:cNvSpPr>
          <p:nvPr>
            <p:ph idx="1"/>
          </p:nvPr>
        </p:nvSpPr>
        <p:spPr/>
        <p:txBody>
          <a:bodyPr>
            <a:normAutofit/>
          </a:bodyPr>
          <a:lstStyle/>
          <a:p>
            <a:r>
              <a:rPr lang="en-US" sz="3200" dirty="0" smtClean="0"/>
              <a:t>Grouped by size</a:t>
            </a:r>
          </a:p>
          <a:p>
            <a:pPr lvl="1"/>
            <a:r>
              <a:rPr lang="en-US" sz="2800" dirty="0" smtClean="0"/>
              <a:t>Sand:  2.0 mm – 0.05 mm</a:t>
            </a:r>
          </a:p>
          <a:p>
            <a:pPr lvl="1"/>
            <a:r>
              <a:rPr lang="en-US" sz="2800" dirty="0" smtClean="0"/>
              <a:t>Silt: 0.05 mm – 0.002 mm</a:t>
            </a:r>
          </a:p>
          <a:p>
            <a:pPr lvl="1"/>
            <a:r>
              <a:rPr lang="en-US" sz="2800" dirty="0" smtClean="0"/>
              <a:t>Clay: Less than 0.002mm</a:t>
            </a:r>
          </a:p>
          <a:p>
            <a:pPr lvl="0">
              <a:buClr>
                <a:srgbClr val="FFFFFF">
                  <a:lumMod val="50000"/>
                </a:srgbClr>
              </a:buClr>
            </a:pPr>
            <a:r>
              <a:rPr lang="en-US" sz="3200" dirty="0" smtClean="0"/>
              <a:t>Percentage of each group dictates a soil’s texture</a:t>
            </a:r>
            <a:endParaRPr lang="en-US" sz="3200" dirty="0"/>
          </a:p>
          <a:p>
            <a:pPr lvl="2"/>
            <a:endParaRPr lang="en-US" dirty="0"/>
          </a:p>
          <a:p>
            <a:pPr marL="548640" lvl="2" indent="0">
              <a:buNone/>
            </a:pPr>
            <a:endParaRPr lang="en-US" dirty="0"/>
          </a:p>
        </p:txBody>
      </p:sp>
    </p:spTree>
    <p:extLst>
      <p:ext uri="{BB962C8B-B14F-4D97-AF65-F5344CB8AC3E}">
        <p14:creationId xmlns:p14="http://schemas.microsoft.com/office/powerpoint/2010/main" val="2127245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54268249"/>
              </p:ext>
            </p:extLst>
          </p:nvPr>
        </p:nvGraphicFramePr>
        <p:xfrm>
          <a:off x="457200" y="1371600"/>
          <a:ext cx="3724275" cy="4876800"/>
        </p:xfrm>
        <a:graphic>
          <a:graphicData uri="http://schemas.openxmlformats.org/presentationml/2006/ole">
            <mc:AlternateContent xmlns:mc="http://schemas.openxmlformats.org/markup-compatibility/2006">
              <mc:Choice xmlns:v="urn:schemas-microsoft-com:vml" Requires="v">
                <p:oleObj spid="_x0000_s1055" name="Document" r:id="rId4" imgW="6858000" imgH="8978900" progId="Word.Document.12">
                  <p:embed/>
                </p:oleObj>
              </mc:Choice>
              <mc:Fallback>
                <p:oleObj name="Document" r:id="rId4" imgW="6858000" imgH="8978900" progId="Word.Document.12">
                  <p:embed/>
                  <p:pic>
                    <p:nvPicPr>
                      <p:cNvPr id="0" name=""/>
                      <p:cNvPicPr/>
                      <p:nvPr/>
                    </p:nvPicPr>
                    <p:blipFill>
                      <a:blip r:embed="rId5"/>
                      <a:stretch>
                        <a:fillRect/>
                      </a:stretch>
                    </p:blipFill>
                    <p:spPr>
                      <a:xfrm>
                        <a:off x="457200" y="1371600"/>
                        <a:ext cx="3724275" cy="4876800"/>
                      </a:xfrm>
                      <a:prstGeom prst="rect">
                        <a:avLst/>
                      </a:prstGeom>
                    </p:spPr>
                  </p:pic>
                </p:oleObj>
              </mc:Fallback>
            </mc:AlternateContent>
          </a:graphicData>
        </a:graphic>
      </p:graphicFrame>
      <p:sp>
        <p:nvSpPr>
          <p:cNvPr id="6" name="TextBox 5"/>
          <p:cNvSpPr txBox="1"/>
          <p:nvPr/>
        </p:nvSpPr>
        <p:spPr>
          <a:xfrm>
            <a:off x="4648200" y="1376363"/>
            <a:ext cx="5791200" cy="1754326"/>
          </a:xfrm>
          <a:prstGeom prst="rect">
            <a:avLst/>
          </a:prstGeom>
          <a:noFill/>
        </p:spPr>
        <p:txBody>
          <a:bodyPr wrap="square" rtlCol="0">
            <a:spAutoFit/>
          </a:bodyPr>
          <a:lstStyle/>
          <a:p>
            <a:r>
              <a:rPr lang="en-US" dirty="0" smtClean="0"/>
              <a:t>The image to the left is an embedded MS Word Document. For many users you can simply </a:t>
            </a:r>
            <a:r>
              <a:rPr lang="en-US" b="1" dirty="0" smtClean="0"/>
              <a:t>double click </a:t>
            </a:r>
            <a:r>
              <a:rPr lang="en-US" dirty="0" smtClean="0"/>
              <a:t>on it to open it in a MS Word Editing window. If this does not work on your computer then right click on the image and go to “Document Object” and click “Open”</a:t>
            </a:r>
          </a:p>
        </p:txBody>
      </p:sp>
      <p:sp>
        <p:nvSpPr>
          <p:cNvPr id="7" name="TextBox 6"/>
          <p:cNvSpPr txBox="1"/>
          <p:nvPr/>
        </p:nvSpPr>
        <p:spPr>
          <a:xfrm>
            <a:off x="4648200" y="3430722"/>
            <a:ext cx="4930222" cy="646331"/>
          </a:xfrm>
          <a:prstGeom prst="rect">
            <a:avLst/>
          </a:prstGeom>
          <a:noFill/>
        </p:spPr>
        <p:txBody>
          <a:bodyPr wrap="square" rtlCol="0">
            <a:spAutoFit/>
          </a:bodyPr>
          <a:lstStyle/>
          <a:p>
            <a:r>
              <a:rPr lang="en-US" dirty="0" smtClean="0"/>
              <a:t>This is a “Hidden Slide.” Hidden slides will not show when the presentation is played.  </a:t>
            </a:r>
            <a:endParaRPr lang="en-US" dirty="0"/>
          </a:p>
        </p:txBody>
      </p:sp>
    </p:spTree>
    <p:extLst>
      <p:ext uri="{BB962C8B-B14F-4D97-AF65-F5344CB8AC3E}">
        <p14:creationId xmlns:p14="http://schemas.microsoft.com/office/powerpoint/2010/main" val="1001599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3"/>
          <a:srcRect l="-3751" r="-3751"/>
          <a:stretch>
            <a:fillRect/>
          </a:stretch>
        </p:blipFill>
        <p:spPr>
          <a:xfrm>
            <a:off x="3733800" y="172140"/>
            <a:ext cx="6705600" cy="5995595"/>
          </a:xfrm>
        </p:spPr>
      </p:pic>
      <p:sp>
        <p:nvSpPr>
          <p:cNvPr id="5" name="Oval 4"/>
          <p:cNvSpPr/>
          <p:nvPr/>
        </p:nvSpPr>
        <p:spPr>
          <a:xfrm>
            <a:off x="6343650" y="3792203"/>
            <a:ext cx="1295400" cy="1295400"/>
          </a:xfrm>
          <a:prstGeom prst="ellipse">
            <a:avLst/>
          </a:prstGeom>
          <a:no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971800" y="2303441"/>
            <a:ext cx="1676400" cy="461665"/>
          </a:xfrm>
          <a:prstGeom prst="rect">
            <a:avLst/>
          </a:prstGeom>
          <a:solidFill>
            <a:srgbClr val="FFFFFF"/>
          </a:solidFill>
          <a:ln>
            <a:noFill/>
          </a:ln>
        </p:spPr>
        <p:txBody>
          <a:bodyPr wrap="square" rtlCol="0">
            <a:spAutoFit/>
          </a:bodyPr>
          <a:lstStyle/>
          <a:p>
            <a:pPr algn="ctr"/>
            <a:r>
              <a:rPr lang="en-US" sz="2400" dirty="0"/>
              <a:t>% Clay</a:t>
            </a:r>
          </a:p>
        </p:txBody>
      </p:sp>
      <p:sp>
        <p:nvSpPr>
          <p:cNvPr id="7" name="TextBox 6"/>
          <p:cNvSpPr txBox="1"/>
          <p:nvPr/>
        </p:nvSpPr>
        <p:spPr>
          <a:xfrm rot="18453644" flipH="1">
            <a:off x="9000556" y="1713924"/>
            <a:ext cx="1119146" cy="461665"/>
          </a:xfrm>
          <a:prstGeom prst="rect">
            <a:avLst/>
          </a:prstGeom>
          <a:solidFill>
            <a:srgbClr val="FFFFFF"/>
          </a:solidFill>
        </p:spPr>
        <p:txBody>
          <a:bodyPr wrap="square" rtlCol="0">
            <a:spAutoFit/>
          </a:bodyPr>
          <a:lstStyle/>
          <a:p>
            <a:pPr algn="ctr"/>
            <a:r>
              <a:rPr lang="en-US" sz="2400" dirty="0"/>
              <a:t>% Silt</a:t>
            </a:r>
          </a:p>
        </p:txBody>
      </p:sp>
      <p:sp>
        <p:nvSpPr>
          <p:cNvPr id="8" name="TextBox 7"/>
          <p:cNvSpPr txBox="1"/>
          <p:nvPr/>
        </p:nvSpPr>
        <p:spPr>
          <a:xfrm rot="3794927" flipH="1">
            <a:off x="8800010" y="6171627"/>
            <a:ext cx="1295400" cy="461665"/>
          </a:xfrm>
          <a:prstGeom prst="rect">
            <a:avLst/>
          </a:prstGeom>
          <a:solidFill>
            <a:srgbClr val="FFFFFF"/>
          </a:solidFill>
        </p:spPr>
        <p:txBody>
          <a:bodyPr wrap="square" rtlCol="0">
            <a:spAutoFit/>
          </a:bodyPr>
          <a:lstStyle/>
          <a:p>
            <a:pPr algn="ctr"/>
            <a:r>
              <a:rPr lang="en-US" sz="2400" dirty="0"/>
              <a:t>% Sand</a:t>
            </a:r>
          </a:p>
        </p:txBody>
      </p:sp>
      <p:sp>
        <p:nvSpPr>
          <p:cNvPr id="2" name="Title 1"/>
          <p:cNvSpPr>
            <a:spLocks noGrp="1"/>
          </p:cNvSpPr>
          <p:nvPr>
            <p:ph type="title"/>
          </p:nvPr>
        </p:nvSpPr>
        <p:spPr>
          <a:xfrm>
            <a:off x="152400" y="463542"/>
            <a:ext cx="4648200" cy="990600"/>
          </a:xfrm>
          <a:noFill/>
        </p:spPr>
        <p:txBody>
          <a:bodyPr/>
          <a:lstStyle/>
          <a:p>
            <a:r>
              <a:rPr lang="en-US" dirty="0" smtClean="0"/>
              <a:t>Soil Texture Triangle</a:t>
            </a:r>
            <a:endParaRPr lang="en-US" dirty="0"/>
          </a:p>
        </p:txBody>
      </p:sp>
    </p:spTree>
    <p:extLst>
      <p:ext uri="{BB962C8B-B14F-4D97-AF65-F5344CB8AC3E}">
        <p14:creationId xmlns:p14="http://schemas.microsoft.com/office/powerpoint/2010/main" val="356588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Matter</a:t>
            </a:r>
            <a:endParaRPr lang="en-US" dirty="0"/>
          </a:p>
        </p:txBody>
      </p:sp>
      <p:sp>
        <p:nvSpPr>
          <p:cNvPr id="3" name="Content Placeholder 2"/>
          <p:cNvSpPr>
            <a:spLocks noGrp="1"/>
          </p:cNvSpPr>
          <p:nvPr>
            <p:ph idx="1"/>
          </p:nvPr>
        </p:nvSpPr>
        <p:spPr>
          <a:xfrm>
            <a:off x="609600" y="1600200"/>
            <a:ext cx="9601200" cy="4572000"/>
          </a:xfrm>
        </p:spPr>
        <p:txBody>
          <a:bodyPr>
            <a:normAutofit/>
          </a:bodyPr>
          <a:lstStyle/>
          <a:p>
            <a:r>
              <a:rPr lang="en-US" dirty="0" smtClean="0"/>
              <a:t>Matter derived from organisms</a:t>
            </a:r>
          </a:p>
          <a:p>
            <a:pPr lvl="1"/>
            <a:r>
              <a:rPr lang="en-US" dirty="0" smtClean="0"/>
              <a:t>Dead and decaying plant matter</a:t>
            </a:r>
          </a:p>
          <a:p>
            <a:pPr lvl="1"/>
            <a:r>
              <a:rPr lang="en-US" dirty="0"/>
              <a:t>L</a:t>
            </a:r>
            <a:r>
              <a:rPr lang="en-US" dirty="0" smtClean="0"/>
              <a:t>iving organisms (bacteria, fungi, mites, earthworms, roots etc.)</a:t>
            </a:r>
          </a:p>
          <a:p>
            <a:r>
              <a:rPr lang="en-US" dirty="0" smtClean="0"/>
              <a:t>Important for:</a:t>
            </a:r>
          </a:p>
          <a:p>
            <a:pPr lvl="1"/>
            <a:r>
              <a:rPr lang="en-US" dirty="0" smtClean="0"/>
              <a:t>Water Holding capacity</a:t>
            </a:r>
          </a:p>
          <a:p>
            <a:pPr lvl="1"/>
            <a:r>
              <a:rPr lang="en-US" dirty="0" smtClean="0"/>
              <a:t>Nutrient storage and release</a:t>
            </a:r>
          </a:p>
          <a:p>
            <a:pPr lvl="1"/>
            <a:r>
              <a:rPr lang="en-US" dirty="0" smtClean="0"/>
              <a:t>Soil structure</a:t>
            </a:r>
          </a:p>
          <a:p>
            <a:endParaRPr lang="en-US" dirty="0"/>
          </a:p>
        </p:txBody>
      </p:sp>
      <p:pic>
        <p:nvPicPr>
          <p:cNvPr id="4" name="Picture 3"/>
          <p:cNvPicPr>
            <a:picLocks noChangeAspect="1"/>
          </p:cNvPicPr>
          <p:nvPr/>
        </p:nvPicPr>
        <p:blipFill>
          <a:blip r:embed="rId3"/>
          <a:stretch>
            <a:fillRect/>
          </a:stretch>
        </p:blipFill>
        <p:spPr>
          <a:xfrm>
            <a:off x="5588000" y="3048000"/>
            <a:ext cx="5080000" cy="3810000"/>
          </a:xfrm>
          <a:prstGeom prst="rect">
            <a:avLst/>
          </a:prstGeom>
        </p:spPr>
      </p:pic>
    </p:spTree>
    <p:extLst>
      <p:ext uri="{BB962C8B-B14F-4D97-AF65-F5344CB8AC3E}">
        <p14:creationId xmlns:p14="http://schemas.microsoft.com/office/powerpoint/2010/main" val="878838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Matter</a:t>
            </a:r>
            <a:endParaRPr lang="en-US" dirty="0"/>
          </a:p>
        </p:txBody>
      </p:sp>
      <p:sp>
        <p:nvSpPr>
          <p:cNvPr id="3" name="Content Placeholder 2"/>
          <p:cNvSpPr>
            <a:spLocks noGrp="1"/>
          </p:cNvSpPr>
          <p:nvPr>
            <p:ph idx="1"/>
          </p:nvPr>
        </p:nvSpPr>
        <p:spPr>
          <a:xfrm>
            <a:off x="171976" y="1524000"/>
            <a:ext cx="10115024" cy="4648200"/>
          </a:xfrm>
        </p:spPr>
        <p:txBody>
          <a:bodyPr>
            <a:normAutofit/>
          </a:bodyPr>
          <a:lstStyle/>
          <a:p>
            <a:pPr>
              <a:buClr>
                <a:srgbClr val="FFFFFF">
                  <a:lumMod val="50000"/>
                </a:srgbClr>
              </a:buClr>
            </a:pPr>
            <a:r>
              <a:rPr lang="en-US" sz="3200" dirty="0" smtClean="0"/>
              <a:t>Large amounts of carbon are stored in the soil as organic matter</a:t>
            </a:r>
          </a:p>
          <a:p>
            <a:pPr>
              <a:buClr>
                <a:srgbClr val="FFFFFF">
                  <a:lumMod val="50000"/>
                </a:srgbClr>
              </a:buClr>
            </a:pPr>
            <a:r>
              <a:rPr lang="en-US" sz="3200" dirty="0" smtClean="0"/>
              <a:t>Agricultural management </a:t>
            </a:r>
            <a:br>
              <a:rPr lang="en-US" sz="3200" dirty="0" smtClean="0"/>
            </a:br>
            <a:r>
              <a:rPr lang="en-US" sz="3200" dirty="0" smtClean="0"/>
              <a:t>can release stored carbon</a:t>
            </a:r>
            <a:br>
              <a:rPr lang="en-US" sz="3200" dirty="0" smtClean="0"/>
            </a:br>
            <a:r>
              <a:rPr lang="en-US" sz="3200" dirty="0" smtClean="0"/>
              <a:t>to the atmosphere as </a:t>
            </a:r>
            <a:br>
              <a:rPr lang="en-US" sz="3200" dirty="0" smtClean="0"/>
            </a:br>
            <a:r>
              <a:rPr lang="en-US" sz="3200" dirty="0" smtClean="0"/>
              <a:t>carbon dioxide (CO</a:t>
            </a:r>
            <a:r>
              <a:rPr lang="en-US" sz="3200" baseline="-25000" dirty="0" smtClean="0"/>
              <a:t>2) </a:t>
            </a:r>
            <a:br>
              <a:rPr lang="en-US" sz="3200" baseline="-25000" dirty="0" smtClean="0"/>
            </a:br>
            <a:r>
              <a:rPr lang="en-US" sz="3200" dirty="0" smtClean="0"/>
              <a:t>and methane (CH</a:t>
            </a:r>
            <a:r>
              <a:rPr lang="en-US" sz="3200" baseline="-25000" dirty="0" smtClean="0"/>
              <a:t>4</a:t>
            </a:r>
            <a:r>
              <a:rPr lang="en-US" sz="3200" dirty="0" smtClean="0"/>
              <a:t>)</a:t>
            </a:r>
          </a:p>
          <a:p>
            <a:pPr marL="274320" lvl="1" indent="0">
              <a:lnSpc>
                <a:spcPct val="150000"/>
              </a:lnSpc>
              <a:buNone/>
            </a:pPr>
            <a:r>
              <a:rPr lang="en-US" sz="2800" dirty="0"/>
              <a:t>	</a:t>
            </a:r>
            <a:endParaRPr lang="en-US" sz="2800" dirty="0" smtClean="0"/>
          </a:p>
          <a:p>
            <a:pPr>
              <a:lnSpc>
                <a:spcPct val="150000"/>
              </a:lnSpc>
            </a:pPr>
            <a:endParaRPr lang="en-US" sz="3200" dirty="0"/>
          </a:p>
        </p:txBody>
      </p:sp>
      <p:pic>
        <p:nvPicPr>
          <p:cNvPr id="4" name="Picture 3"/>
          <p:cNvPicPr>
            <a:picLocks noChangeAspect="1"/>
          </p:cNvPicPr>
          <p:nvPr/>
        </p:nvPicPr>
        <p:blipFill>
          <a:blip r:embed="rId3"/>
          <a:stretch>
            <a:fillRect/>
          </a:stretch>
        </p:blipFill>
        <p:spPr>
          <a:xfrm>
            <a:off x="5242763" y="2819400"/>
            <a:ext cx="5652689" cy="4038600"/>
          </a:xfrm>
          <a:prstGeom prst="rect">
            <a:avLst/>
          </a:prstGeom>
        </p:spPr>
      </p:pic>
    </p:spTree>
    <p:extLst>
      <p:ext uri="{BB962C8B-B14F-4D97-AF65-F5344CB8AC3E}">
        <p14:creationId xmlns:p14="http://schemas.microsoft.com/office/powerpoint/2010/main" val="799336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Forming Soil Organic Matter</a:t>
            </a:r>
            <a:endParaRPr lang="en-US" dirty="0"/>
          </a:p>
        </p:txBody>
      </p:sp>
      <p:pic>
        <p:nvPicPr>
          <p:cNvPr id="4" name="Content Placeholder 3"/>
          <p:cNvPicPr>
            <a:picLocks noGrp="1" noChangeAspect="1"/>
          </p:cNvPicPr>
          <p:nvPr>
            <p:ph idx="1"/>
          </p:nvPr>
        </p:nvPicPr>
        <p:blipFill>
          <a:blip r:embed="rId3"/>
          <a:stretch>
            <a:fillRect/>
          </a:stretch>
        </p:blipFill>
        <p:spPr>
          <a:xfrm>
            <a:off x="1538902" y="1600200"/>
            <a:ext cx="6956784" cy="4876800"/>
          </a:xfrm>
        </p:spPr>
      </p:pic>
    </p:spTree>
    <p:extLst>
      <p:ext uri="{BB962C8B-B14F-4D97-AF65-F5344CB8AC3E}">
        <p14:creationId xmlns:p14="http://schemas.microsoft.com/office/powerpoint/2010/main" val="2940686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Structure</a:t>
            </a:r>
            <a:endParaRPr lang="en-US" dirty="0"/>
          </a:p>
        </p:txBody>
      </p:sp>
      <p:sp>
        <p:nvSpPr>
          <p:cNvPr id="3" name="Content Placeholder 2"/>
          <p:cNvSpPr>
            <a:spLocks noGrp="1"/>
          </p:cNvSpPr>
          <p:nvPr>
            <p:ph idx="1"/>
          </p:nvPr>
        </p:nvSpPr>
        <p:spPr>
          <a:xfrm>
            <a:off x="3048000" y="1524000"/>
            <a:ext cx="7315200" cy="4572000"/>
          </a:xfrm>
        </p:spPr>
        <p:txBody>
          <a:bodyPr>
            <a:normAutofit/>
          </a:bodyPr>
          <a:lstStyle/>
          <a:p>
            <a:r>
              <a:rPr lang="en-US" dirty="0" smtClean="0"/>
              <a:t>Soil structure is defined as the way the components of soil (minerals fraction, organic matter, air, water) are arranged</a:t>
            </a:r>
            <a:r>
              <a:rPr lang="en-US" dirty="0"/>
              <a:t> </a:t>
            </a:r>
            <a:r>
              <a:rPr lang="en-US" dirty="0" smtClean="0"/>
              <a:t>into </a:t>
            </a:r>
            <a:r>
              <a:rPr lang="en-US" b="1" dirty="0" smtClean="0"/>
              <a:t>aggregates</a:t>
            </a:r>
            <a:endParaRPr lang="en-US" dirty="0" smtClean="0"/>
          </a:p>
          <a:p>
            <a:pPr lvl="0">
              <a:buClr>
                <a:srgbClr val="FFFFFF">
                  <a:lumMod val="50000"/>
                </a:srgbClr>
              </a:buClr>
            </a:pPr>
            <a:r>
              <a:rPr lang="en-US" dirty="0" smtClean="0"/>
              <a:t>Determines how soil components interact with each other</a:t>
            </a:r>
          </a:p>
          <a:p>
            <a:pPr lvl="0">
              <a:buClr>
                <a:srgbClr val="FFFFFF">
                  <a:lumMod val="50000"/>
                </a:srgbClr>
              </a:buClr>
            </a:pPr>
            <a:r>
              <a:rPr lang="en-US" dirty="0" smtClean="0"/>
              <a:t>Affects plant growth and overall soil health</a:t>
            </a:r>
            <a:endParaRPr lang="en-US" dirty="0"/>
          </a:p>
        </p:txBody>
      </p:sp>
    </p:spTree>
    <p:extLst>
      <p:ext uri="{BB962C8B-B14F-4D97-AF65-F5344CB8AC3E}">
        <p14:creationId xmlns:p14="http://schemas.microsoft.com/office/powerpoint/2010/main" val="2488922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Aggregates</a:t>
            </a:r>
            <a:endParaRPr lang="en-US" dirty="0"/>
          </a:p>
        </p:txBody>
      </p:sp>
      <p:pic>
        <p:nvPicPr>
          <p:cNvPr id="4" name="Content Placeholder 3"/>
          <p:cNvPicPr>
            <a:picLocks noGrp="1" noChangeAspect="1"/>
          </p:cNvPicPr>
          <p:nvPr>
            <p:ph idx="1"/>
          </p:nvPr>
        </p:nvPicPr>
        <p:blipFill>
          <a:blip r:embed="rId3"/>
          <a:stretch>
            <a:fillRect/>
          </a:stretch>
        </p:blipFill>
        <p:spPr>
          <a:xfrm>
            <a:off x="2890044" y="1663700"/>
            <a:ext cx="4254500" cy="4749800"/>
          </a:xfrm>
        </p:spPr>
      </p:pic>
    </p:spTree>
    <p:extLst>
      <p:ext uri="{BB962C8B-B14F-4D97-AF65-F5344CB8AC3E}">
        <p14:creationId xmlns:p14="http://schemas.microsoft.com/office/powerpoint/2010/main" val="2255959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Erosion</a:t>
            </a:r>
            <a:endParaRPr lang="en-US" dirty="0"/>
          </a:p>
        </p:txBody>
      </p:sp>
      <p:sp>
        <p:nvSpPr>
          <p:cNvPr id="3" name="Content Placeholder 2"/>
          <p:cNvSpPr>
            <a:spLocks noGrp="1"/>
          </p:cNvSpPr>
          <p:nvPr>
            <p:ph idx="1"/>
          </p:nvPr>
        </p:nvSpPr>
        <p:spPr>
          <a:xfrm>
            <a:off x="1779352" y="2286000"/>
            <a:ext cx="6477000" cy="2895600"/>
          </a:xfrm>
        </p:spPr>
        <p:txBody>
          <a:bodyPr>
            <a:normAutofit/>
          </a:bodyPr>
          <a:lstStyle/>
          <a:p>
            <a:r>
              <a:rPr lang="en-US" dirty="0" smtClean="0"/>
              <a:t>Erosion is a process in which soil particles undergo detachment, transport, and deposition.</a:t>
            </a:r>
          </a:p>
          <a:p>
            <a:r>
              <a:rPr lang="en-US" dirty="0" smtClean="0"/>
              <a:t>Excessive erosion can result in the loss of nutrient rich top soil and crop damage</a:t>
            </a:r>
          </a:p>
        </p:txBody>
      </p:sp>
    </p:spTree>
    <p:extLst>
      <p:ext uri="{BB962C8B-B14F-4D97-AF65-F5344CB8AC3E}">
        <p14:creationId xmlns:p14="http://schemas.microsoft.com/office/powerpoint/2010/main" val="3293815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Erosion</a:t>
            </a:r>
            <a:endParaRPr lang="en-US" dirty="0"/>
          </a:p>
        </p:txBody>
      </p:sp>
      <p:sp>
        <p:nvSpPr>
          <p:cNvPr id="3" name="Content Placeholder 2"/>
          <p:cNvSpPr>
            <a:spLocks noGrp="1"/>
          </p:cNvSpPr>
          <p:nvPr>
            <p:ph idx="1"/>
          </p:nvPr>
        </p:nvSpPr>
        <p:spPr>
          <a:xfrm>
            <a:off x="171977" y="1600200"/>
            <a:ext cx="5695424" cy="4876800"/>
          </a:xfrm>
        </p:spPr>
        <p:txBody>
          <a:bodyPr>
            <a:normAutofit/>
          </a:bodyPr>
          <a:lstStyle/>
          <a:p>
            <a:r>
              <a:rPr lang="en-US" dirty="0" smtClean="0"/>
              <a:t>Rates as high as 200 tons/acre have been documented on steep slopes in the Palouse region.</a:t>
            </a:r>
          </a:p>
          <a:p>
            <a:r>
              <a:rPr lang="en-US" dirty="0" smtClean="0"/>
              <a:t>Sustainable levels of erosion are around 4-5 tons/acre</a:t>
            </a:r>
          </a:p>
        </p:txBody>
      </p:sp>
      <p:pic>
        <p:nvPicPr>
          <p:cNvPr id="4" name="Picture 3"/>
          <p:cNvPicPr>
            <a:picLocks noChangeAspect="1"/>
          </p:cNvPicPr>
          <p:nvPr/>
        </p:nvPicPr>
        <p:blipFill>
          <a:blip r:embed="rId3"/>
          <a:stretch>
            <a:fillRect/>
          </a:stretch>
        </p:blipFill>
        <p:spPr>
          <a:xfrm>
            <a:off x="6248400" y="0"/>
            <a:ext cx="4545285" cy="6858000"/>
          </a:xfrm>
          <a:prstGeom prst="rect">
            <a:avLst/>
          </a:prstGeom>
        </p:spPr>
      </p:pic>
    </p:spTree>
    <p:extLst>
      <p:ext uri="{BB962C8B-B14F-4D97-AF65-F5344CB8AC3E}">
        <p14:creationId xmlns:p14="http://schemas.microsoft.com/office/powerpoint/2010/main" val="2415950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Erosion</a:t>
            </a:r>
            <a:endParaRPr lang="en-US" dirty="0"/>
          </a:p>
        </p:txBody>
      </p:sp>
      <p:pic>
        <p:nvPicPr>
          <p:cNvPr id="5" name="Content Placeholder 4"/>
          <p:cNvPicPr>
            <a:picLocks noGrp="1" noChangeAspect="1"/>
          </p:cNvPicPr>
          <p:nvPr>
            <p:ph idx="1"/>
          </p:nvPr>
        </p:nvPicPr>
        <p:blipFill>
          <a:blip r:embed="rId3"/>
          <a:stretch>
            <a:fillRect/>
          </a:stretch>
        </p:blipFill>
        <p:spPr>
          <a:xfrm>
            <a:off x="1603534" y="1600200"/>
            <a:ext cx="6827520" cy="4876800"/>
          </a:xfrm>
        </p:spPr>
      </p:pic>
    </p:spTree>
    <p:extLst>
      <p:ext uri="{BB962C8B-B14F-4D97-AF65-F5344CB8AC3E}">
        <p14:creationId xmlns:p14="http://schemas.microsoft.com/office/powerpoint/2010/main" val="2299445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Erosion</a:t>
            </a:r>
            <a:endParaRPr lang="en-US" dirty="0"/>
          </a:p>
        </p:txBody>
      </p:sp>
      <p:pic>
        <p:nvPicPr>
          <p:cNvPr id="4" name="Content Placeholder 3"/>
          <p:cNvPicPr>
            <a:picLocks noGrp="1" noChangeAspect="1"/>
          </p:cNvPicPr>
          <p:nvPr>
            <p:ph idx="1"/>
          </p:nvPr>
        </p:nvPicPr>
        <p:blipFill>
          <a:blip r:embed="rId3"/>
          <a:stretch>
            <a:fillRect/>
          </a:stretch>
        </p:blipFill>
        <p:spPr>
          <a:xfrm>
            <a:off x="1603534" y="1600200"/>
            <a:ext cx="6827520" cy="4876800"/>
          </a:xfrm>
        </p:spPr>
      </p:pic>
    </p:spTree>
    <p:extLst>
      <p:ext uri="{BB962C8B-B14F-4D97-AF65-F5344CB8AC3E}">
        <p14:creationId xmlns:p14="http://schemas.microsoft.com/office/powerpoint/2010/main" val="2583944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pPr lvl="0"/>
            <a:r>
              <a:rPr lang="en-US" dirty="0" smtClean="0"/>
              <a:t>Define key soil characteristics and processes</a:t>
            </a:r>
            <a:endParaRPr lang="en-US" dirty="0"/>
          </a:p>
          <a:p>
            <a:pPr lvl="0"/>
            <a:r>
              <a:rPr lang="en-US" dirty="0"/>
              <a:t>Describe </a:t>
            </a:r>
            <a:r>
              <a:rPr lang="en-US" dirty="0" smtClean="0"/>
              <a:t>soil composition and formation</a:t>
            </a:r>
            <a:endParaRPr lang="en-US" dirty="0"/>
          </a:p>
          <a:p>
            <a:pPr lvl="0"/>
            <a:r>
              <a:rPr lang="en-US" dirty="0"/>
              <a:t>Describe the </a:t>
            </a:r>
            <a:r>
              <a:rPr lang="en-US" dirty="0" smtClean="0"/>
              <a:t>role of soil organic matter in agriculture </a:t>
            </a:r>
            <a:endParaRPr lang="en-US" dirty="0"/>
          </a:p>
          <a:p>
            <a:r>
              <a:rPr lang="en-US" dirty="0" smtClean="0"/>
              <a:t>Describe </a:t>
            </a:r>
            <a:r>
              <a:rPr lang="en-US" dirty="0"/>
              <a:t>the role of soil as a carbon </a:t>
            </a:r>
            <a:r>
              <a:rPr lang="en-US" dirty="0" smtClean="0"/>
              <a:t>sink</a:t>
            </a:r>
          </a:p>
          <a:p>
            <a:r>
              <a:rPr lang="en-US" dirty="0"/>
              <a:t>Design a model soil management plan that would improve both organic matter and soil structure</a:t>
            </a:r>
          </a:p>
        </p:txBody>
      </p:sp>
    </p:spTree>
    <p:extLst>
      <p:ext uri="{BB962C8B-B14F-4D97-AF65-F5344CB8AC3E}">
        <p14:creationId xmlns:p14="http://schemas.microsoft.com/office/powerpoint/2010/main" val="674787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Dust Bowl Era 1930’s</a:t>
            </a:r>
            <a:endParaRPr lang="en-US" dirty="0"/>
          </a:p>
        </p:txBody>
      </p:sp>
      <p:sp>
        <p:nvSpPr>
          <p:cNvPr id="3" name="Content Placeholder 2"/>
          <p:cNvSpPr>
            <a:spLocks noGrp="1"/>
          </p:cNvSpPr>
          <p:nvPr>
            <p:ph idx="1"/>
          </p:nvPr>
        </p:nvSpPr>
        <p:spPr/>
        <p:txBody>
          <a:bodyPr>
            <a:normAutofit/>
          </a:bodyPr>
          <a:lstStyle/>
          <a:p>
            <a:r>
              <a:rPr lang="en-US" u="sng" dirty="0">
                <a:hlinkClick r:id="rId3"/>
              </a:rPr>
              <a:t>http://video.pbs.org/video/2250514396</a:t>
            </a:r>
            <a:r>
              <a:rPr lang="en-US" dirty="0"/>
              <a:t> </a:t>
            </a:r>
          </a:p>
          <a:p>
            <a:r>
              <a:rPr lang="en-US" dirty="0" smtClean="0"/>
              <a:t>2 minutes</a:t>
            </a:r>
            <a:endParaRPr lang="en-US" dirty="0" smtClean="0">
              <a:hlinkClick r:id="rId4"/>
            </a:endParaRPr>
          </a:p>
          <a:p>
            <a:r>
              <a:rPr lang="en-US" u="sng" dirty="0" smtClean="0">
                <a:hlinkClick r:id="rId4"/>
              </a:rPr>
              <a:t>http</a:t>
            </a:r>
            <a:r>
              <a:rPr lang="en-US" u="sng" dirty="0">
                <a:hlinkClick r:id="rId4"/>
              </a:rPr>
              <a:t>://</a:t>
            </a:r>
            <a:r>
              <a:rPr lang="en-US" u="sng" dirty="0" smtClean="0">
                <a:hlinkClick r:id="rId4"/>
              </a:rPr>
              <a:t>video.pbs.org/video/2284399360</a:t>
            </a:r>
            <a:endParaRPr lang="en-US" u="sng" dirty="0" smtClean="0"/>
          </a:p>
          <a:p>
            <a:pPr lvl="1"/>
            <a:r>
              <a:rPr lang="en-US" dirty="0" smtClean="0"/>
              <a:t>12 minutes</a:t>
            </a:r>
          </a:p>
          <a:p>
            <a:endParaRPr lang="en-US" dirty="0"/>
          </a:p>
        </p:txBody>
      </p:sp>
    </p:spTree>
    <p:extLst>
      <p:ext uri="{BB962C8B-B14F-4D97-AF65-F5344CB8AC3E}">
        <p14:creationId xmlns:p14="http://schemas.microsoft.com/office/powerpoint/2010/main" val="1193151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Conservation Practices: Wind Erosion</a:t>
            </a:r>
            <a:endParaRPr lang="en-US" dirty="0"/>
          </a:p>
        </p:txBody>
      </p:sp>
      <p:sp>
        <p:nvSpPr>
          <p:cNvPr id="3" name="Content Placeholder 2"/>
          <p:cNvSpPr>
            <a:spLocks noGrp="1"/>
          </p:cNvSpPr>
          <p:nvPr>
            <p:ph idx="1"/>
          </p:nvPr>
        </p:nvSpPr>
        <p:spPr/>
        <p:txBody>
          <a:bodyPr>
            <a:normAutofit/>
          </a:bodyPr>
          <a:lstStyle/>
          <a:p>
            <a:r>
              <a:rPr lang="en-US" dirty="0" smtClean="0"/>
              <a:t>Factors affecting wind erosion:</a:t>
            </a:r>
          </a:p>
          <a:p>
            <a:pPr lvl="1"/>
            <a:r>
              <a:rPr lang="en-US" dirty="0" smtClean="0"/>
              <a:t>Wind velocity</a:t>
            </a:r>
          </a:p>
          <a:p>
            <a:pPr lvl="1"/>
            <a:r>
              <a:rPr lang="en-US" dirty="0" smtClean="0"/>
              <a:t>Surface roughness (greater roughness reduces erosion)</a:t>
            </a:r>
          </a:p>
          <a:p>
            <a:pPr lvl="1"/>
            <a:r>
              <a:rPr lang="en-US" dirty="0" smtClean="0"/>
              <a:t>Vegetative cover (growing crops or crop residue)</a:t>
            </a:r>
          </a:p>
          <a:p>
            <a:pPr lvl="1"/>
            <a:r>
              <a:rPr lang="en-US" dirty="0" smtClean="0"/>
              <a:t>Soil properties: improved soil structure can reduce erosion</a:t>
            </a:r>
          </a:p>
        </p:txBody>
      </p:sp>
    </p:spTree>
    <p:extLst>
      <p:ext uri="{BB962C8B-B14F-4D97-AF65-F5344CB8AC3E}">
        <p14:creationId xmlns:p14="http://schemas.microsoft.com/office/powerpoint/2010/main" val="3020778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Erosion</a:t>
            </a:r>
            <a:endParaRPr lang="en-US" dirty="0"/>
          </a:p>
        </p:txBody>
      </p:sp>
      <p:pic>
        <p:nvPicPr>
          <p:cNvPr id="4" name="Content Placeholder 3"/>
          <p:cNvPicPr>
            <a:picLocks noGrp="1" noChangeAspect="1"/>
          </p:cNvPicPr>
          <p:nvPr>
            <p:ph idx="1"/>
          </p:nvPr>
        </p:nvPicPr>
        <p:blipFill rotWithShape="1">
          <a:blip r:embed="rId3"/>
          <a:stretch/>
        </p:blipFill>
        <p:spPr>
          <a:xfrm>
            <a:off x="2159794" y="2133600"/>
            <a:ext cx="5715000" cy="3810000"/>
          </a:xfrm>
          <a:prstGeom prst="rect">
            <a:avLst/>
          </a:prstGeom>
        </p:spPr>
      </p:pic>
    </p:spTree>
    <p:extLst>
      <p:ext uri="{BB962C8B-B14F-4D97-AF65-F5344CB8AC3E}">
        <p14:creationId xmlns:p14="http://schemas.microsoft.com/office/powerpoint/2010/main" val="557714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Erosion</a:t>
            </a:r>
            <a:endParaRPr lang="en-US" dirty="0"/>
          </a:p>
        </p:txBody>
      </p:sp>
      <p:pic>
        <p:nvPicPr>
          <p:cNvPr id="4" name="Content Placeholder 3"/>
          <p:cNvPicPr>
            <a:picLocks noGrp="1" noChangeAspect="1"/>
          </p:cNvPicPr>
          <p:nvPr>
            <p:ph idx="1"/>
          </p:nvPr>
        </p:nvPicPr>
        <p:blipFill>
          <a:blip r:embed="rId3"/>
          <a:stretch>
            <a:fillRect/>
          </a:stretch>
        </p:blipFill>
        <p:spPr>
          <a:xfrm>
            <a:off x="1603534" y="1600200"/>
            <a:ext cx="6827520" cy="4876800"/>
          </a:xfrm>
        </p:spPr>
      </p:pic>
    </p:spTree>
    <p:extLst>
      <p:ext uri="{BB962C8B-B14F-4D97-AF65-F5344CB8AC3E}">
        <p14:creationId xmlns:p14="http://schemas.microsoft.com/office/powerpoint/2010/main" val="1975660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Conservation Practices: Water Erosion</a:t>
            </a:r>
            <a:endParaRPr lang="en-US" dirty="0"/>
          </a:p>
        </p:txBody>
      </p:sp>
      <p:sp>
        <p:nvSpPr>
          <p:cNvPr id="3" name="Content Placeholder 2"/>
          <p:cNvSpPr>
            <a:spLocks noGrp="1"/>
          </p:cNvSpPr>
          <p:nvPr>
            <p:ph idx="1"/>
          </p:nvPr>
        </p:nvSpPr>
        <p:spPr/>
        <p:txBody>
          <a:bodyPr>
            <a:normAutofit/>
          </a:bodyPr>
          <a:lstStyle/>
          <a:p>
            <a:r>
              <a:rPr lang="en-US" dirty="0" smtClean="0"/>
              <a:t>Factors affection Water erosion</a:t>
            </a:r>
          </a:p>
          <a:p>
            <a:pPr lvl="1"/>
            <a:r>
              <a:rPr lang="en-US" dirty="0" smtClean="0"/>
              <a:t>Rainfall</a:t>
            </a:r>
          </a:p>
          <a:p>
            <a:pPr lvl="1"/>
            <a:r>
              <a:rPr lang="en-US" dirty="0" smtClean="0"/>
              <a:t>Soil Properties</a:t>
            </a:r>
          </a:p>
          <a:p>
            <a:pPr lvl="1"/>
            <a:r>
              <a:rPr lang="en-US" dirty="0" smtClean="0"/>
              <a:t>Topography</a:t>
            </a:r>
          </a:p>
          <a:p>
            <a:pPr lvl="2"/>
            <a:r>
              <a:rPr lang="en-US" dirty="0" smtClean="0"/>
              <a:t>Slope length</a:t>
            </a:r>
          </a:p>
          <a:p>
            <a:pPr lvl="2"/>
            <a:r>
              <a:rPr lang="en-US" dirty="0" smtClean="0"/>
              <a:t>Steepness</a:t>
            </a:r>
          </a:p>
          <a:p>
            <a:pPr lvl="1"/>
            <a:r>
              <a:rPr lang="en-US" dirty="0" smtClean="0"/>
              <a:t>Vegetative cover</a:t>
            </a:r>
          </a:p>
          <a:p>
            <a:pPr lvl="1"/>
            <a:r>
              <a:rPr lang="en-US" dirty="0" smtClean="0"/>
              <a:t>Soil Management</a:t>
            </a:r>
          </a:p>
        </p:txBody>
      </p:sp>
      <p:pic>
        <p:nvPicPr>
          <p:cNvPr id="4" name="Picture 3"/>
          <p:cNvPicPr>
            <a:picLocks noChangeAspect="1"/>
          </p:cNvPicPr>
          <p:nvPr/>
        </p:nvPicPr>
        <p:blipFill>
          <a:blip r:embed="rId3"/>
          <a:stretch>
            <a:fillRect/>
          </a:stretch>
        </p:blipFill>
        <p:spPr>
          <a:xfrm>
            <a:off x="5638800" y="1524000"/>
            <a:ext cx="3754524" cy="5257800"/>
          </a:xfrm>
          <a:prstGeom prst="rect">
            <a:avLst/>
          </a:prstGeom>
        </p:spPr>
      </p:pic>
    </p:spTree>
    <p:extLst>
      <p:ext uri="{BB962C8B-B14F-4D97-AF65-F5344CB8AC3E}">
        <p14:creationId xmlns:p14="http://schemas.microsoft.com/office/powerpoint/2010/main" val="3020778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Rainfall intensity</a:t>
            </a:r>
            <a:endParaRPr lang="en-US" dirty="0"/>
          </a:p>
        </p:txBody>
      </p:sp>
      <p:sp>
        <p:nvSpPr>
          <p:cNvPr id="3" name="Content Placeholder 2"/>
          <p:cNvSpPr>
            <a:spLocks noGrp="1"/>
          </p:cNvSpPr>
          <p:nvPr>
            <p:ph idx="1"/>
          </p:nvPr>
        </p:nvSpPr>
        <p:spPr>
          <a:xfrm>
            <a:off x="171977" y="1600200"/>
            <a:ext cx="5314424" cy="4876800"/>
          </a:xfrm>
        </p:spPr>
        <p:txBody>
          <a:bodyPr/>
          <a:lstStyle/>
          <a:p>
            <a:r>
              <a:rPr lang="en-US" dirty="0" smtClean="0"/>
              <a:t>Erosion increases with increased rainfall intensity</a:t>
            </a:r>
            <a:endParaRPr lang="en-US" dirty="0"/>
          </a:p>
        </p:txBody>
      </p:sp>
      <p:pic>
        <p:nvPicPr>
          <p:cNvPr id="5" name="Picture 4"/>
          <p:cNvPicPr>
            <a:picLocks noChangeAspect="1"/>
          </p:cNvPicPr>
          <p:nvPr/>
        </p:nvPicPr>
        <p:blipFill>
          <a:blip r:embed="rId3"/>
          <a:stretch>
            <a:fillRect/>
          </a:stretch>
        </p:blipFill>
        <p:spPr>
          <a:xfrm>
            <a:off x="6705600" y="533400"/>
            <a:ext cx="3906840" cy="5943600"/>
          </a:xfrm>
          <a:prstGeom prst="rect">
            <a:avLst/>
          </a:prstGeom>
        </p:spPr>
      </p:pic>
    </p:spTree>
    <p:extLst>
      <p:ext uri="{BB962C8B-B14F-4D97-AF65-F5344CB8AC3E}">
        <p14:creationId xmlns:p14="http://schemas.microsoft.com/office/powerpoint/2010/main" val="2550661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Properties</a:t>
            </a:r>
            <a:endParaRPr lang="en-US" dirty="0"/>
          </a:p>
        </p:txBody>
      </p:sp>
      <p:sp>
        <p:nvSpPr>
          <p:cNvPr id="3" name="Content Placeholder 2"/>
          <p:cNvSpPr>
            <a:spLocks noGrp="1"/>
          </p:cNvSpPr>
          <p:nvPr>
            <p:ph idx="1"/>
          </p:nvPr>
        </p:nvSpPr>
        <p:spPr/>
        <p:txBody>
          <a:bodyPr/>
          <a:lstStyle/>
          <a:p>
            <a:r>
              <a:rPr lang="en-US" dirty="0" smtClean="0"/>
              <a:t>Soil texture, moisture content, and structure all effect soil erosion</a:t>
            </a:r>
          </a:p>
          <a:p>
            <a:r>
              <a:rPr lang="en-US" dirty="0" smtClean="0"/>
              <a:t>Run-off increases with rainfall on frozen soil</a:t>
            </a:r>
            <a:endParaRPr lang="en-US" dirty="0"/>
          </a:p>
        </p:txBody>
      </p:sp>
      <p:pic>
        <p:nvPicPr>
          <p:cNvPr id="4" name="Picture 3"/>
          <p:cNvPicPr>
            <a:picLocks noChangeAspect="1"/>
          </p:cNvPicPr>
          <p:nvPr/>
        </p:nvPicPr>
        <p:blipFill>
          <a:blip r:embed="rId3"/>
          <a:stretch>
            <a:fillRect/>
          </a:stretch>
        </p:blipFill>
        <p:spPr>
          <a:xfrm>
            <a:off x="5486400" y="2692894"/>
            <a:ext cx="5258400" cy="3755531"/>
          </a:xfrm>
          <a:prstGeom prst="rect">
            <a:avLst/>
          </a:prstGeom>
        </p:spPr>
      </p:pic>
      <p:pic>
        <p:nvPicPr>
          <p:cNvPr id="5" name="Picture 4"/>
          <p:cNvPicPr>
            <a:picLocks noChangeAspect="1"/>
          </p:cNvPicPr>
          <p:nvPr/>
        </p:nvPicPr>
        <p:blipFill>
          <a:blip r:embed="rId4"/>
          <a:stretch>
            <a:fillRect/>
          </a:stretch>
        </p:blipFill>
        <p:spPr>
          <a:xfrm>
            <a:off x="1042614" y="2692893"/>
            <a:ext cx="3230043" cy="4201865"/>
          </a:xfrm>
          <a:prstGeom prst="rect">
            <a:avLst/>
          </a:prstGeom>
        </p:spPr>
      </p:pic>
    </p:spTree>
    <p:extLst>
      <p:ext uri="{BB962C8B-B14F-4D97-AF65-F5344CB8AC3E}">
        <p14:creationId xmlns:p14="http://schemas.microsoft.com/office/powerpoint/2010/main" val="37470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Topography</a:t>
            </a:r>
            <a:endParaRPr lang="en-US" dirty="0"/>
          </a:p>
        </p:txBody>
      </p:sp>
      <p:sp>
        <p:nvSpPr>
          <p:cNvPr id="3" name="Content Placeholder 2"/>
          <p:cNvSpPr>
            <a:spLocks noGrp="1"/>
          </p:cNvSpPr>
          <p:nvPr>
            <p:ph idx="1"/>
          </p:nvPr>
        </p:nvSpPr>
        <p:spPr/>
        <p:txBody>
          <a:bodyPr/>
          <a:lstStyle/>
          <a:p>
            <a:r>
              <a:rPr lang="en-US" dirty="0" smtClean="0"/>
              <a:t>Erosion increases with steepness and slope length</a:t>
            </a:r>
            <a:endParaRPr lang="en-US" dirty="0"/>
          </a:p>
        </p:txBody>
      </p:sp>
      <p:pic>
        <p:nvPicPr>
          <p:cNvPr id="4" name="Picture 3"/>
          <p:cNvPicPr>
            <a:picLocks noChangeAspect="1"/>
          </p:cNvPicPr>
          <p:nvPr/>
        </p:nvPicPr>
        <p:blipFill>
          <a:blip r:embed="rId3"/>
          <a:stretch>
            <a:fillRect/>
          </a:stretch>
        </p:blipFill>
        <p:spPr>
          <a:xfrm>
            <a:off x="3276600" y="2514600"/>
            <a:ext cx="5867400" cy="3505200"/>
          </a:xfrm>
          <a:prstGeom prst="rect">
            <a:avLst/>
          </a:prstGeom>
        </p:spPr>
      </p:pic>
    </p:spTree>
    <p:extLst>
      <p:ext uri="{BB962C8B-B14F-4D97-AF65-F5344CB8AC3E}">
        <p14:creationId xmlns:p14="http://schemas.microsoft.com/office/powerpoint/2010/main" val="2882000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Vegetative Cover</a:t>
            </a:r>
            <a:endParaRPr lang="en-US" dirty="0"/>
          </a:p>
        </p:txBody>
      </p:sp>
      <p:sp>
        <p:nvSpPr>
          <p:cNvPr id="3" name="Content Placeholder 2"/>
          <p:cNvSpPr>
            <a:spLocks noGrp="1"/>
          </p:cNvSpPr>
          <p:nvPr>
            <p:ph idx="1"/>
          </p:nvPr>
        </p:nvSpPr>
        <p:spPr>
          <a:xfrm>
            <a:off x="171977" y="1600200"/>
            <a:ext cx="4400024" cy="4876800"/>
          </a:xfrm>
        </p:spPr>
        <p:txBody>
          <a:bodyPr/>
          <a:lstStyle/>
          <a:p>
            <a:r>
              <a:rPr lang="en-US" dirty="0" smtClean="0"/>
              <a:t>Vegetation cover and crop residue reduce erosion by:</a:t>
            </a:r>
          </a:p>
          <a:p>
            <a:pPr lvl="1"/>
            <a:r>
              <a:rPr lang="en-US" dirty="0" smtClean="0"/>
              <a:t>Increasing permeability</a:t>
            </a:r>
          </a:p>
          <a:p>
            <a:pPr lvl="1"/>
            <a:r>
              <a:rPr lang="en-US" dirty="0" smtClean="0"/>
              <a:t>Roots provide channels for water</a:t>
            </a:r>
          </a:p>
          <a:p>
            <a:pPr lvl="1"/>
            <a:r>
              <a:rPr lang="en-US" dirty="0" smtClean="0"/>
              <a:t>Residue and above ground biomass slow water flow and reduce energy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524000"/>
            <a:ext cx="6175861" cy="4419600"/>
          </a:xfrm>
          <a:prstGeom prst="rect">
            <a:avLst/>
          </a:prstGeom>
        </p:spPr>
      </p:pic>
    </p:spTree>
    <p:extLst>
      <p:ext uri="{BB962C8B-B14F-4D97-AF65-F5344CB8AC3E}">
        <p14:creationId xmlns:p14="http://schemas.microsoft.com/office/powerpoint/2010/main" val="4086841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Management</a:t>
            </a:r>
            <a:endParaRPr lang="en-US" dirty="0"/>
          </a:p>
        </p:txBody>
      </p:sp>
      <p:sp>
        <p:nvSpPr>
          <p:cNvPr id="3" name="Content Placeholder 2"/>
          <p:cNvSpPr>
            <a:spLocks noGrp="1"/>
          </p:cNvSpPr>
          <p:nvPr>
            <p:ph idx="1"/>
          </p:nvPr>
        </p:nvSpPr>
        <p:spPr>
          <a:xfrm>
            <a:off x="171977" y="1600200"/>
            <a:ext cx="4552424" cy="4876800"/>
          </a:xfrm>
        </p:spPr>
        <p:txBody>
          <a:bodyPr>
            <a:normAutofit/>
          </a:bodyPr>
          <a:lstStyle/>
          <a:p>
            <a:r>
              <a:rPr lang="en-US" dirty="0" smtClean="0"/>
              <a:t>Soil management techniques can reduce erosion potential:</a:t>
            </a:r>
          </a:p>
          <a:p>
            <a:pPr lvl="1"/>
            <a:r>
              <a:rPr lang="en-US" dirty="0" smtClean="0"/>
              <a:t>Reduced tillage and cover crops – shelter soil surface and improve infiltration</a:t>
            </a:r>
          </a:p>
          <a:p>
            <a:pPr lvl="1"/>
            <a:r>
              <a:rPr lang="en-US" dirty="0" smtClean="0"/>
              <a:t>Terracing and strip cropping reduce slope length</a:t>
            </a:r>
          </a:p>
          <a:p>
            <a:pPr lvl="1"/>
            <a:r>
              <a:rPr lang="en-US" dirty="0" smtClean="0"/>
              <a:t>Crop rotation – control timing of soil disturbance, species with tap roots break plow pan and increase infiltration</a:t>
            </a:r>
          </a:p>
          <a:p>
            <a:pPr lvl="1"/>
            <a:endParaRPr lang="en-US" dirty="0"/>
          </a:p>
        </p:txBody>
      </p:sp>
      <p:pic>
        <p:nvPicPr>
          <p:cNvPr id="4" name="Picture 3"/>
          <p:cNvPicPr>
            <a:picLocks noChangeAspect="1"/>
          </p:cNvPicPr>
          <p:nvPr/>
        </p:nvPicPr>
        <p:blipFill>
          <a:blip r:embed="rId3"/>
          <a:stretch>
            <a:fillRect/>
          </a:stretch>
        </p:blipFill>
        <p:spPr>
          <a:xfrm>
            <a:off x="4775200" y="1504950"/>
            <a:ext cx="6045200" cy="4071896"/>
          </a:xfrm>
          <a:prstGeom prst="rect">
            <a:avLst/>
          </a:prstGeom>
        </p:spPr>
      </p:pic>
    </p:spTree>
    <p:extLst>
      <p:ext uri="{BB962C8B-B14F-4D97-AF65-F5344CB8AC3E}">
        <p14:creationId xmlns:p14="http://schemas.microsoft.com/office/powerpoint/2010/main" val="2449570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pPr lvl="0"/>
            <a:r>
              <a:rPr lang="en-US" sz="2200" dirty="0" smtClean="0"/>
              <a:t>Evaluate </a:t>
            </a:r>
            <a:r>
              <a:rPr lang="en-US" sz="2200" dirty="0"/>
              <a:t>three different farms using </a:t>
            </a:r>
            <a:r>
              <a:rPr lang="en-US" sz="2200" dirty="0" smtClean="0"/>
              <a:t>no-till </a:t>
            </a:r>
            <a:r>
              <a:rPr lang="en-US" sz="2200" dirty="0"/>
              <a:t>and identify limitations climate places on their operations</a:t>
            </a:r>
          </a:p>
          <a:p>
            <a:pPr lvl="0"/>
            <a:r>
              <a:rPr lang="en-US" sz="2200" dirty="0"/>
              <a:t>Describe the </a:t>
            </a:r>
            <a:r>
              <a:rPr lang="en-US" sz="2200" dirty="0" smtClean="0"/>
              <a:t>soil and crop health benefits for three </a:t>
            </a:r>
            <a:r>
              <a:rPr lang="en-US" sz="2200" dirty="0"/>
              <a:t>conservation </a:t>
            </a:r>
            <a:r>
              <a:rPr lang="en-US" sz="2200" dirty="0" smtClean="0"/>
              <a:t>practices</a:t>
            </a:r>
            <a:endParaRPr lang="en-US" sz="2200" dirty="0"/>
          </a:p>
          <a:p>
            <a:pPr lvl="0"/>
            <a:r>
              <a:rPr lang="en-US" sz="2200" dirty="0"/>
              <a:t>Model soil erosion and related conservation practices on scale systems</a:t>
            </a:r>
          </a:p>
          <a:p>
            <a:pPr lvl="0"/>
            <a:r>
              <a:rPr lang="en-US" sz="2200" dirty="0"/>
              <a:t>Describe the benefits of earthworms to commercial crop production</a:t>
            </a:r>
          </a:p>
          <a:p>
            <a:pPr lvl="0"/>
            <a:r>
              <a:rPr lang="en-US" sz="2200" dirty="0"/>
              <a:t>Given site conditions evaluate the feasibility of changing to a no-till </a:t>
            </a:r>
            <a:r>
              <a:rPr lang="en-US" sz="2200" dirty="0" smtClean="0"/>
              <a:t>operation</a:t>
            </a:r>
            <a:endParaRPr lang="en-US" sz="2200" dirty="0"/>
          </a:p>
        </p:txBody>
      </p:sp>
    </p:spTree>
    <p:extLst>
      <p:ext uri="{BB962C8B-B14F-4D97-AF65-F5344CB8AC3E}">
        <p14:creationId xmlns:p14="http://schemas.microsoft.com/office/powerpoint/2010/main" val="2471140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 cropping</a:t>
            </a:r>
            <a:endParaRPr lang="en-US" dirty="0"/>
          </a:p>
        </p:txBody>
      </p:sp>
      <p:pic>
        <p:nvPicPr>
          <p:cNvPr id="4" name="Content Placeholder 3"/>
          <p:cNvPicPr>
            <a:picLocks noGrp="1" noChangeAspect="1"/>
          </p:cNvPicPr>
          <p:nvPr>
            <p:ph idx="1"/>
          </p:nvPr>
        </p:nvPicPr>
        <p:blipFill>
          <a:blip r:embed="rId3"/>
          <a:stretch>
            <a:fillRect/>
          </a:stretch>
        </p:blipFill>
        <p:spPr>
          <a:xfrm>
            <a:off x="304800" y="1524000"/>
            <a:ext cx="7608766" cy="4876800"/>
          </a:xfrm>
        </p:spPr>
      </p:pic>
      <p:sp>
        <p:nvSpPr>
          <p:cNvPr id="3" name="TextBox 2"/>
          <p:cNvSpPr txBox="1"/>
          <p:nvPr/>
        </p:nvSpPr>
        <p:spPr>
          <a:xfrm>
            <a:off x="8305800" y="1923393"/>
            <a:ext cx="2590800" cy="3231654"/>
          </a:xfrm>
          <a:prstGeom prst="rect">
            <a:avLst/>
          </a:prstGeom>
          <a:noFill/>
        </p:spPr>
        <p:txBody>
          <a:bodyPr wrap="square" rtlCol="0">
            <a:spAutoFit/>
          </a:bodyPr>
          <a:lstStyle/>
          <a:p>
            <a:r>
              <a:rPr lang="en-US" sz="2400" u="sng" dirty="0" smtClean="0"/>
              <a:t>Your Turn: </a:t>
            </a:r>
          </a:p>
          <a:p>
            <a:r>
              <a:rPr lang="en-US" dirty="0" smtClean="0"/>
              <a:t>Identify </a:t>
            </a:r>
            <a:r>
              <a:rPr lang="en-US" dirty="0"/>
              <a:t>Soil Erosion Control Measures from Aerial Photos (Google Earth</a:t>
            </a:r>
            <a:r>
              <a:rPr lang="en-US" dirty="0" smtClean="0"/>
              <a:t>):</a:t>
            </a:r>
          </a:p>
          <a:p>
            <a:r>
              <a:rPr lang="en-US" dirty="0" smtClean="0"/>
              <a:t>Capture screen shots of 5 different erosion control measures viewable from Google Earth Satellite Photos</a:t>
            </a:r>
            <a:endParaRPr lang="en-US" dirty="0"/>
          </a:p>
          <a:p>
            <a:endParaRPr lang="en-US" dirty="0"/>
          </a:p>
        </p:txBody>
      </p:sp>
    </p:spTree>
    <p:extLst>
      <p:ext uri="{BB962C8B-B14F-4D97-AF65-F5344CB8AC3E}">
        <p14:creationId xmlns:p14="http://schemas.microsoft.com/office/powerpoint/2010/main" val="33582508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Worksheets &amp; Reviews </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649530892"/>
              </p:ext>
            </p:extLst>
          </p:nvPr>
        </p:nvGraphicFramePr>
        <p:xfrm>
          <a:off x="501221" y="1905000"/>
          <a:ext cx="3429899" cy="4459014"/>
        </p:xfrm>
        <a:graphic>
          <a:graphicData uri="http://schemas.openxmlformats.org/presentationml/2006/ole">
            <mc:AlternateContent xmlns:mc="http://schemas.openxmlformats.org/markup-compatibility/2006">
              <mc:Choice xmlns:v="urn:schemas-microsoft-com:vml" Requires="v">
                <p:oleObj spid="_x0000_s2101" name="Document" r:id="rId5" imgW="6692900" imgH="8699500" progId="Word.Document.12">
                  <p:embed/>
                </p:oleObj>
              </mc:Choice>
              <mc:Fallback>
                <p:oleObj name="Document" r:id="rId5" imgW="6692900" imgH="8699500" progId="Word.Document.12">
                  <p:embed/>
                  <p:pic>
                    <p:nvPicPr>
                      <p:cNvPr id="0" name=""/>
                      <p:cNvPicPr/>
                      <p:nvPr/>
                    </p:nvPicPr>
                    <p:blipFill>
                      <a:blip r:embed="rId6"/>
                      <a:stretch>
                        <a:fillRect/>
                      </a:stretch>
                    </p:blipFill>
                    <p:spPr>
                      <a:xfrm>
                        <a:off x="501221" y="1905000"/>
                        <a:ext cx="3429899" cy="4459014"/>
                      </a:xfrm>
                      <a:prstGeom prst="rect">
                        <a:avLst/>
                      </a:prstGeom>
                    </p:spPr>
                  </p:pic>
                </p:oleObj>
              </mc:Fallback>
            </mc:AlternateContent>
          </a:graphicData>
        </a:graphic>
      </p:graphicFrame>
      <p:sp>
        <p:nvSpPr>
          <p:cNvPr id="5" name="TextBox 4"/>
          <p:cNvSpPr txBox="1"/>
          <p:nvPr/>
        </p:nvSpPr>
        <p:spPr>
          <a:xfrm>
            <a:off x="1143000" y="1339334"/>
            <a:ext cx="1398781" cy="369332"/>
          </a:xfrm>
          <a:prstGeom prst="rect">
            <a:avLst/>
          </a:prstGeom>
          <a:noFill/>
        </p:spPr>
        <p:txBody>
          <a:bodyPr wrap="none" rtlCol="0">
            <a:spAutoFit/>
          </a:bodyPr>
          <a:lstStyle/>
          <a:p>
            <a:r>
              <a:rPr lang="en-US" dirty="0" smtClean="0"/>
              <a:t>Worksheets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196185458"/>
              </p:ext>
            </p:extLst>
          </p:nvPr>
        </p:nvGraphicFramePr>
        <p:xfrm>
          <a:off x="4076081" y="1889234"/>
          <a:ext cx="3298521" cy="4232275"/>
        </p:xfrm>
        <a:graphic>
          <a:graphicData uri="http://schemas.openxmlformats.org/presentationml/2006/ole">
            <mc:AlternateContent xmlns:mc="http://schemas.openxmlformats.org/markup-compatibility/2006">
              <mc:Choice xmlns:v="urn:schemas-microsoft-com:vml" Requires="v">
                <p:oleObj spid="_x0000_s2102" name="Document" r:id="rId8" imgW="6997700" imgH="8978900" progId="Word.Document.12">
                  <p:embed/>
                </p:oleObj>
              </mc:Choice>
              <mc:Fallback>
                <p:oleObj name="Document" r:id="rId8" imgW="6997700" imgH="8978900" progId="Word.Document.12">
                  <p:embed/>
                  <p:pic>
                    <p:nvPicPr>
                      <p:cNvPr id="0" name=""/>
                      <p:cNvPicPr/>
                      <p:nvPr/>
                    </p:nvPicPr>
                    <p:blipFill>
                      <a:blip r:embed="rId9"/>
                      <a:stretch>
                        <a:fillRect/>
                      </a:stretch>
                    </p:blipFill>
                    <p:spPr>
                      <a:xfrm>
                        <a:off x="4076081" y="1889234"/>
                        <a:ext cx="3298521" cy="4232275"/>
                      </a:xfrm>
                      <a:prstGeom prst="rect">
                        <a:avLst/>
                      </a:prstGeom>
                    </p:spPr>
                  </p:pic>
                </p:oleObj>
              </mc:Fallback>
            </mc:AlternateContent>
          </a:graphicData>
        </a:graphic>
      </p:graphicFrame>
      <p:sp>
        <p:nvSpPr>
          <p:cNvPr id="7" name="TextBox 6"/>
          <p:cNvSpPr txBox="1"/>
          <p:nvPr/>
        </p:nvSpPr>
        <p:spPr>
          <a:xfrm>
            <a:off x="4940382" y="1345168"/>
            <a:ext cx="1569917" cy="369332"/>
          </a:xfrm>
          <a:prstGeom prst="rect">
            <a:avLst/>
          </a:prstGeom>
          <a:noFill/>
        </p:spPr>
        <p:txBody>
          <a:bodyPr wrap="none" rtlCol="0">
            <a:spAutoFit/>
          </a:bodyPr>
          <a:lstStyle/>
          <a:p>
            <a:r>
              <a:rPr lang="en-US" dirty="0" smtClean="0"/>
              <a:t>Pre/Post-Test</a:t>
            </a:r>
            <a:endParaRPr lang="en-US" dirty="0"/>
          </a:p>
        </p:txBody>
      </p:sp>
      <p:sp>
        <p:nvSpPr>
          <p:cNvPr id="9" name="TextBox 8"/>
          <p:cNvSpPr txBox="1"/>
          <p:nvPr/>
        </p:nvSpPr>
        <p:spPr>
          <a:xfrm>
            <a:off x="7696200" y="1338598"/>
            <a:ext cx="3124200" cy="2395201"/>
          </a:xfrm>
          <a:prstGeom prst="rect">
            <a:avLst/>
          </a:prstGeom>
          <a:noFill/>
        </p:spPr>
        <p:txBody>
          <a:bodyPr wrap="square" rtlCol="0">
            <a:spAutoFit/>
          </a:bodyPr>
          <a:lstStyle/>
          <a:p>
            <a:r>
              <a:rPr lang="en-US" dirty="0" smtClean="0"/>
              <a:t>Other Extensions:</a:t>
            </a:r>
          </a:p>
          <a:p>
            <a:endParaRPr lang="en-US" dirty="0"/>
          </a:p>
          <a:p>
            <a:pPr marL="342900" lvl="0" indent="-342900">
              <a:buAutoNum type="arabicPeriod"/>
            </a:pPr>
            <a:r>
              <a:rPr lang="en-US" dirty="0" smtClean="0"/>
              <a:t>Conduct </a:t>
            </a:r>
            <a:r>
              <a:rPr lang="en-US" dirty="0"/>
              <a:t>a field day with a soil pit and have students evaluate the soils</a:t>
            </a:r>
            <a:r>
              <a:rPr lang="en-US" dirty="0" smtClean="0"/>
              <a:t>.</a:t>
            </a:r>
          </a:p>
          <a:p>
            <a:pPr marL="342900" lvl="0" indent="-342900">
              <a:buAutoNum type="arabicPeriod"/>
            </a:pPr>
            <a:endParaRPr lang="en-US" dirty="0"/>
          </a:p>
          <a:p>
            <a:endParaRPr lang="en-US" dirty="0"/>
          </a:p>
        </p:txBody>
      </p:sp>
      <p:sp>
        <p:nvSpPr>
          <p:cNvPr id="10" name="TextBox 9"/>
          <p:cNvSpPr txBox="1"/>
          <p:nvPr/>
        </p:nvSpPr>
        <p:spPr>
          <a:xfrm>
            <a:off x="7755602" y="3277416"/>
            <a:ext cx="3064798" cy="3139321"/>
          </a:xfrm>
          <a:prstGeom prst="rect">
            <a:avLst/>
          </a:prstGeom>
          <a:noFill/>
        </p:spPr>
        <p:txBody>
          <a:bodyPr wrap="square" rtlCol="0">
            <a:spAutoFit/>
          </a:bodyPr>
          <a:lstStyle/>
          <a:p>
            <a:r>
              <a:rPr lang="en-US" dirty="0" smtClean="0"/>
              <a:t>The images to the left are embedded MS Word Documents. For many users you can simply </a:t>
            </a:r>
            <a:r>
              <a:rPr lang="en-US" b="1" dirty="0" smtClean="0"/>
              <a:t>double click </a:t>
            </a:r>
            <a:r>
              <a:rPr lang="en-US" dirty="0" smtClean="0"/>
              <a:t>on it to open it in a MS Word Editing window. If this does not work on your computer then right click on the image and go to “Document Object” and click “Open”</a:t>
            </a:r>
          </a:p>
        </p:txBody>
      </p:sp>
    </p:spTree>
    <p:extLst>
      <p:ext uri="{BB962C8B-B14F-4D97-AF65-F5344CB8AC3E}">
        <p14:creationId xmlns:p14="http://schemas.microsoft.com/office/powerpoint/2010/main" val="390928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Activities</a:t>
            </a:r>
            <a:endParaRPr lang="en-US" dirty="0"/>
          </a:p>
        </p:txBody>
      </p:sp>
      <p:sp>
        <p:nvSpPr>
          <p:cNvPr id="3" name="Content Placeholder 2"/>
          <p:cNvSpPr>
            <a:spLocks noGrp="1"/>
          </p:cNvSpPr>
          <p:nvPr>
            <p:ph idx="1"/>
          </p:nvPr>
        </p:nvSpPr>
        <p:spPr>
          <a:xfrm>
            <a:off x="171977" y="1600200"/>
            <a:ext cx="10191223" cy="4876800"/>
          </a:xfrm>
        </p:spPr>
        <p:txBody>
          <a:bodyPr>
            <a:normAutofit/>
          </a:bodyPr>
          <a:lstStyle/>
          <a:p>
            <a:r>
              <a:rPr lang="en-US" dirty="0" smtClean="0"/>
              <a:t>STEEP Discovering Soil Invertebrates: </a:t>
            </a:r>
            <a:r>
              <a:rPr lang="en-US" u="sng" dirty="0">
                <a:hlinkClick r:id="rId3"/>
              </a:rPr>
              <a:t>http://pnwsteep.wsu.edu/edsteep/materials.html</a:t>
            </a:r>
            <a:r>
              <a:rPr lang="en-US" dirty="0"/>
              <a:t> </a:t>
            </a:r>
            <a:endParaRPr lang="en-US" dirty="0" smtClean="0"/>
          </a:p>
          <a:p>
            <a:r>
              <a:rPr lang="en-US" dirty="0" smtClean="0"/>
              <a:t>Identify Soil Erosion Control Measures from Aerial Photos (Google Earth)</a:t>
            </a:r>
          </a:p>
          <a:p>
            <a:r>
              <a:rPr lang="en-US" dirty="0" smtClean="0"/>
              <a:t>NRCS soil lab </a:t>
            </a:r>
            <a:r>
              <a:rPr lang="en-US" dirty="0"/>
              <a:t>resources: </a:t>
            </a:r>
            <a:r>
              <a:rPr lang="en-US" dirty="0">
                <a:hlinkClick r:id="rId4"/>
              </a:rPr>
              <a:t>http://www.nrcs.usda.gov/wps/portal/nrcs/main/soils/edu/7thru12</a:t>
            </a:r>
            <a:r>
              <a:rPr lang="en-US" dirty="0" smtClean="0">
                <a:hlinkClick r:id="rId4"/>
              </a:rPr>
              <a:t>/</a:t>
            </a:r>
            <a:r>
              <a:rPr lang="en-US" dirty="0" smtClean="0"/>
              <a:t> </a:t>
            </a:r>
          </a:p>
          <a:p>
            <a:endParaRPr lang="en-US" dirty="0" smtClean="0"/>
          </a:p>
          <a:p>
            <a:endParaRPr lang="en-US"/>
          </a:p>
          <a:p>
            <a:r>
              <a:rPr lang="en-US" smtClean="0"/>
              <a:t>Try </a:t>
            </a:r>
            <a:r>
              <a:rPr lang="en-US" dirty="0" smtClean="0">
                <a:hlinkClick r:id="rId5"/>
              </a:rPr>
              <a:t>Http://www.Rewordify.com</a:t>
            </a:r>
            <a:r>
              <a:rPr lang="en-US" dirty="0" smtClean="0"/>
              <a:t> to help simplify scientific texts for different reading levels. </a:t>
            </a:r>
            <a:endParaRPr lang="en-US" dirty="0"/>
          </a:p>
        </p:txBody>
      </p:sp>
    </p:spTree>
    <p:extLst>
      <p:ext uri="{BB962C8B-B14F-4D97-AF65-F5344CB8AC3E}">
        <p14:creationId xmlns:p14="http://schemas.microsoft.com/office/powerpoint/2010/main" val="2237961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093" y="381000"/>
            <a:ext cx="9691753" cy="609600"/>
          </a:xfrm>
        </p:spPr>
        <p:txBody>
          <a:bodyPr>
            <a:normAutofit fontScale="90000"/>
          </a:bodyPr>
          <a:lstStyle/>
          <a:p>
            <a:r>
              <a:rPr lang="en-US" dirty="0" smtClean="0"/>
              <a:t>Additional Resources</a:t>
            </a:r>
            <a:endParaRPr lang="en-US" dirty="0"/>
          </a:p>
        </p:txBody>
      </p:sp>
      <p:sp>
        <p:nvSpPr>
          <p:cNvPr id="3" name="Content Placeholder 2"/>
          <p:cNvSpPr>
            <a:spLocks noGrp="1"/>
          </p:cNvSpPr>
          <p:nvPr>
            <p:ph idx="1"/>
          </p:nvPr>
        </p:nvSpPr>
        <p:spPr>
          <a:xfrm>
            <a:off x="171976" y="990600"/>
            <a:ext cx="10877024" cy="5867400"/>
          </a:xfrm>
        </p:spPr>
        <p:txBody>
          <a:bodyPr>
            <a:noAutofit/>
          </a:bodyPr>
          <a:lstStyle/>
          <a:p>
            <a:pPr lvl="0"/>
            <a:r>
              <a:rPr lang="en-US" sz="1400" dirty="0">
                <a:latin typeface="Times New Roman" charset="0"/>
                <a:ea typeface="Times New Roman" charset="0"/>
                <a:cs typeface="Times New Roman" charset="0"/>
              </a:rPr>
              <a:t>Soil Carbon Sequestration—Fundamentals. (2005). </a:t>
            </a:r>
            <a:r>
              <a:rPr lang="en-US" sz="1400" dirty="0" err="1">
                <a:latin typeface="Times New Roman" charset="0"/>
                <a:ea typeface="Times New Roman" charset="0"/>
                <a:cs typeface="Times New Roman" charset="0"/>
              </a:rPr>
              <a:t>Sundermeier</a:t>
            </a:r>
            <a:r>
              <a:rPr lang="en-US" sz="1400" dirty="0">
                <a:latin typeface="Times New Roman" charset="0"/>
                <a:ea typeface="Times New Roman" charset="0"/>
                <a:cs typeface="Times New Roman" charset="0"/>
              </a:rPr>
              <a:t>, A., Reeder, R., &amp; Lal, R. AEX-510-05 The Ohio State University Extension. </a:t>
            </a:r>
          </a:p>
          <a:p>
            <a:pPr lvl="0"/>
            <a:r>
              <a:rPr lang="en-US" sz="1400" dirty="0">
                <a:latin typeface="Times New Roman" charset="0"/>
                <a:ea typeface="Times New Roman" charset="0"/>
                <a:cs typeface="Times New Roman" charset="0"/>
              </a:rPr>
              <a:t>Agricultural Management Effects on Earthworm Populations. (2001). Technical note #11 USDA-NRS. </a:t>
            </a:r>
          </a:p>
          <a:p>
            <a:pPr lvl="0"/>
            <a:r>
              <a:rPr lang="en-US" sz="1400" dirty="0">
                <a:latin typeface="Times New Roman" charset="0"/>
                <a:ea typeface="Times New Roman" charset="0"/>
                <a:cs typeface="Times New Roman" charset="0"/>
              </a:rPr>
              <a:t>Agriculture in the Palouse: A Portrait of Diversity. (1999). Hall, M., Young, D., &amp; Walker, D. University of Idaho Extension Bulletin 794. </a:t>
            </a:r>
          </a:p>
          <a:p>
            <a:pPr lvl="0"/>
            <a:r>
              <a:rPr lang="en-US" sz="1400" dirty="0">
                <a:latin typeface="Times New Roman" charset="0"/>
                <a:ea typeface="Times New Roman" charset="0"/>
                <a:cs typeface="Times New Roman" charset="0"/>
              </a:rPr>
              <a:t>Cover and Green Manure Crop Benefits to Soil Quality. (1996) Technical Note #1. USDA-NRS. </a:t>
            </a:r>
          </a:p>
          <a:p>
            <a:pPr lvl="0"/>
            <a:r>
              <a:rPr lang="en-US" sz="1400" dirty="0">
                <a:latin typeface="Times New Roman" charset="0"/>
                <a:ea typeface="Times New Roman" charset="0"/>
                <a:cs typeface="Times New Roman" charset="0"/>
              </a:rPr>
              <a:t>Earthworms - Soil Biology Primer. USDA-NRS. </a:t>
            </a:r>
            <a:r>
              <a:rPr lang="en-US" sz="1400" u="sng" dirty="0">
                <a:latin typeface="Times New Roman" charset="0"/>
                <a:ea typeface="Times New Roman" charset="0"/>
                <a:cs typeface="Times New Roman" charset="0"/>
                <a:hlinkClick r:id="rId2"/>
              </a:rPr>
              <a:t>http://soils.usda.gov/sqi/concepts/soil_biology/earthworms.html</a:t>
            </a:r>
            <a:r>
              <a:rPr lang="en-US" sz="1400" dirty="0">
                <a:latin typeface="Times New Roman" charset="0"/>
                <a:ea typeface="Times New Roman" charset="0"/>
                <a:cs typeface="Times New Roman" charset="0"/>
              </a:rPr>
              <a:t> </a:t>
            </a:r>
          </a:p>
          <a:p>
            <a:pPr lvl="0"/>
            <a:r>
              <a:rPr lang="en-US" sz="1400" dirty="0">
                <a:latin typeface="Times New Roman" charset="0"/>
                <a:ea typeface="Times New Roman" charset="0"/>
                <a:cs typeface="Times New Roman" charset="0"/>
              </a:rPr>
              <a:t>From the Surface Down: An Introduction to Soil Surveys for Agronomic Use. 2</a:t>
            </a:r>
            <a:r>
              <a:rPr lang="en-US" sz="1400" baseline="30000" dirty="0">
                <a:latin typeface="Times New Roman" charset="0"/>
                <a:ea typeface="Times New Roman" charset="0"/>
                <a:cs typeface="Times New Roman" charset="0"/>
              </a:rPr>
              <a:t>nd</a:t>
            </a:r>
            <a:r>
              <a:rPr lang="en-US" sz="1400" dirty="0">
                <a:latin typeface="Times New Roman" charset="0"/>
                <a:ea typeface="Times New Roman" charset="0"/>
                <a:cs typeface="Times New Roman" charset="0"/>
              </a:rPr>
              <a:t> Edition (2010). USDA-NRS</a:t>
            </a:r>
          </a:p>
          <a:p>
            <a:pPr lvl="0"/>
            <a:r>
              <a:rPr lang="en-US" sz="1400" dirty="0">
                <a:latin typeface="Times New Roman" charset="0"/>
                <a:ea typeface="Times New Roman" charset="0"/>
                <a:cs typeface="Times New Roman" charset="0"/>
              </a:rPr>
              <a:t>Direct Seed Conservation Tillage Case Studies UI Extension</a:t>
            </a:r>
          </a:p>
          <a:p>
            <a:pPr lvl="2"/>
            <a:r>
              <a:rPr lang="en-US" sz="1400" dirty="0">
                <a:latin typeface="Times New Roman" charset="0"/>
                <a:ea typeface="Times New Roman" charset="0"/>
                <a:cs typeface="Times New Roman" charset="0"/>
              </a:rPr>
              <a:t>Aeschliman Farm case study. (1999). Pacific Northwest Extension Publication, Washington State University. PNW0515.</a:t>
            </a:r>
          </a:p>
          <a:p>
            <a:pPr lvl="2"/>
            <a:r>
              <a:rPr lang="en-US" sz="1400" dirty="0" err="1">
                <a:latin typeface="Times New Roman" charset="0"/>
                <a:ea typeface="Times New Roman" charset="0"/>
                <a:cs typeface="Times New Roman" charset="0"/>
              </a:rPr>
              <a:t>Mosman</a:t>
            </a:r>
            <a:r>
              <a:rPr lang="en-US" sz="1400" dirty="0">
                <a:latin typeface="Times New Roman" charset="0"/>
                <a:ea typeface="Times New Roman" charset="0"/>
                <a:cs typeface="Times New Roman" charset="0"/>
              </a:rPr>
              <a:t> Farm case study. (2001). Pacific Northwest Extension Publication, Washington State University. PNW0541.</a:t>
            </a:r>
          </a:p>
          <a:p>
            <a:pPr lvl="2"/>
            <a:r>
              <a:rPr lang="en-US" sz="1400" u="sng" dirty="0">
                <a:latin typeface="Times New Roman" charset="0"/>
                <a:ea typeface="Times New Roman" charset="0"/>
                <a:cs typeface="Times New Roman" charset="0"/>
                <a:hlinkClick r:id="rId3"/>
              </a:rPr>
              <a:t>Others</a:t>
            </a:r>
            <a:r>
              <a:rPr lang="en-US" sz="1400" dirty="0">
                <a:latin typeface="Times New Roman" charset="0"/>
                <a:ea typeface="Times New Roman" charset="0"/>
                <a:cs typeface="Times New Roman" charset="0"/>
              </a:rPr>
              <a:t> (several others from different farming systems are available). </a:t>
            </a:r>
          </a:p>
          <a:p>
            <a:pPr lvl="0"/>
            <a:r>
              <a:rPr lang="en-US" sz="1400" dirty="0">
                <a:latin typeface="Times New Roman" charset="0"/>
                <a:ea typeface="Times New Roman" charset="0"/>
                <a:cs typeface="Times New Roman" charset="0"/>
              </a:rPr>
              <a:t>Soil Quality Indicators: Aggregate Stability. (1996). USDA Natural Resources Conservation Service. </a:t>
            </a:r>
          </a:p>
          <a:p>
            <a:pPr lvl="0"/>
            <a:r>
              <a:rPr lang="en-US" sz="1400" dirty="0">
                <a:latin typeface="Times New Roman" charset="0"/>
                <a:ea typeface="Times New Roman" charset="0"/>
                <a:cs typeface="Times New Roman" charset="0"/>
              </a:rPr>
              <a:t>Soil carbon sequestration in the dryland cropping region of the Pacific Northwest. (2012) T.T. Brown and D.R. Huggins. Journal of Soil and Water Conservation 67(5):406-415. </a:t>
            </a:r>
          </a:p>
          <a:p>
            <a:pPr lvl="0"/>
            <a:r>
              <a:rPr lang="en-US" sz="1400" dirty="0">
                <a:latin typeface="Times New Roman" charset="0"/>
                <a:ea typeface="Times New Roman" charset="0"/>
                <a:cs typeface="Times New Roman" charset="0"/>
              </a:rPr>
              <a:t>Soil Quality Resource Concerns: Soil Erosion. (1996). USDA Natural Resources Conservation Service. </a:t>
            </a:r>
          </a:p>
          <a:p>
            <a:pPr lvl="0"/>
            <a:r>
              <a:rPr lang="en-US" sz="1400" dirty="0">
                <a:latin typeface="Times New Roman" charset="0"/>
                <a:ea typeface="Times New Roman" charset="0"/>
                <a:cs typeface="Times New Roman" charset="0"/>
              </a:rPr>
              <a:t>Soil Quality Indicators: Infiltration. (1998). USDA Natural Resources Conservation Service.</a:t>
            </a:r>
          </a:p>
          <a:p>
            <a:pPr lvl="0"/>
            <a:r>
              <a:rPr lang="en-US" sz="1400" dirty="0">
                <a:latin typeface="Times New Roman" charset="0"/>
                <a:ea typeface="Times New Roman" charset="0"/>
                <a:cs typeface="Times New Roman" charset="0"/>
              </a:rPr>
              <a:t>Effects of Soil Erosion on Soil Productivity and Soil Quality. Technical Note #7. (1998). USDA Natural Resources Conservation Service.</a:t>
            </a:r>
          </a:p>
          <a:p>
            <a:pPr lvl="0"/>
            <a:r>
              <a:rPr lang="en-US" sz="1400" dirty="0">
                <a:latin typeface="Times New Roman" charset="0"/>
                <a:ea typeface="Times New Roman" charset="0"/>
                <a:cs typeface="Times New Roman" charset="0"/>
              </a:rPr>
              <a:t>Soil Health for Educators. USDA-NRCS available at: </a:t>
            </a:r>
            <a:r>
              <a:rPr lang="en-US" sz="1400" u="sng" dirty="0">
                <a:latin typeface="Times New Roman" charset="0"/>
                <a:ea typeface="Times New Roman" charset="0"/>
                <a:cs typeface="Times New Roman" charset="0"/>
                <a:hlinkClick r:id="rId4"/>
              </a:rPr>
              <a:t>http://www.nrcs.usda.gov/wps/portal/nrcs/detail/national/home/?cid=nrcs142p2_053870</a:t>
            </a:r>
            <a:r>
              <a:rPr lang="en-US" sz="1400" dirty="0">
                <a:latin typeface="Times New Roman" charset="0"/>
                <a:ea typeface="Times New Roman" charset="0"/>
                <a:cs typeface="Times New Roman" charset="0"/>
              </a:rPr>
              <a:t> </a:t>
            </a:r>
          </a:p>
          <a:p>
            <a:pPr lvl="0"/>
            <a:r>
              <a:rPr lang="en-US" sz="1400" dirty="0">
                <a:latin typeface="Times New Roman" charset="0"/>
                <a:ea typeface="Times New Roman" charset="0"/>
                <a:cs typeface="Times New Roman" charset="0"/>
              </a:rPr>
              <a:t>From the Surface Down. USDA-NRS publication. </a:t>
            </a:r>
            <a:r>
              <a:rPr lang="en-US" sz="1400" u="sng" dirty="0">
                <a:latin typeface="Times New Roman" charset="0"/>
                <a:ea typeface="Times New Roman" charset="0"/>
                <a:cs typeface="Times New Roman" charset="0"/>
                <a:hlinkClick r:id="rId5"/>
              </a:rPr>
              <a:t>http://www.nrcs.usda.gov/Internet/FSE_DOCUMENTS/nrcs142p2_053238.pdf</a:t>
            </a:r>
            <a:r>
              <a:rPr lang="en-US" sz="1400" dirty="0">
                <a:latin typeface="Times New Roman" charset="0"/>
                <a:ea typeface="Times New Roman" charset="0"/>
                <a:cs typeface="Times New Roman" charset="0"/>
              </a:rPr>
              <a:t> </a:t>
            </a:r>
          </a:p>
          <a:p>
            <a:pPr lvl="0"/>
            <a:r>
              <a:rPr lang="en-US" sz="1400" dirty="0">
                <a:latin typeface="Times New Roman" charset="0"/>
                <a:ea typeface="Times New Roman" charset="0"/>
                <a:cs typeface="Times New Roman" charset="0"/>
              </a:rPr>
              <a:t>Soil Biology Primer. USDA-NRS Online Book available at: </a:t>
            </a:r>
            <a:r>
              <a:rPr lang="en-US" sz="1400" u="sng" dirty="0">
                <a:latin typeface="Times New Roman" charset="0"/>
                <a:ea typeface="Times New Roman" charset="0"/>
                <a:cs typeface="Times New Roman" charset="0"/>
                <a:hlinkClick r:id="rId6"/>
              </a:rPr>
              <a:t>http://soils.usda.gov/sqi/concepts/soil_biology/biology.html</a:t>
            </a:r>
            <a:r>
              <a:rPr lang="en-US" sz="1400" dirty="0">
                <a:latin typeface="Times New Roman" charset="0"/>
                <a:ea typeface="Times New Roman" charset="0"/>
                <a:cs typeface="Times New Roman" charset="0"/>
              </a:rPr>
              <a:t>, print books available through: </a:t>
            </a:r>
            <a:r>
              <a:rPr lang="en-US" sz="1400" u="sng" dirty="0">
                <a:latin typeface="Times New Roman" charset="0"/>
                <a:ea typeface="Times New Roman" charset="0"/>
                <a:cs typeface="Times New Roman" charset="0"/>
                <a:hlinkClick r:id="rId7"/>
              </a:rPr>
              <a:t>http://store.swcs.org/index.cfm?fuseaction=c_products.view&amp;catID=574&amp;productID=5154</a:t>
            </a:r>
            <a:r>
              <a:rPr lang="en-US" sz="1400" dirty="0">
                <a:latin typeface="Times New Roman" charset="0"/>
                <a:ea typeface="Times New Roman" charset="0"/>
                <a:cs typeface="Times New Roman" charset="0"/>
              </a:rPr>
              <a:t>  </a:t>
            </a:r>
          </a:p>
          <a:p>
            <a:r>
              <a:rPr lang="en-US" sz="1400" dirty="0">
                <a:latin typeface="Times New Roman" charset="0"/>
                <a:ea typeface="Times New Roman" charset="0"/>
                <a:cs typeface="Times New Roman" charset="0"/>
              </a:rPr>
              <a:t>Soil and the Environment: A Land and </a:t>
            </a:r>
            <a:r>
              <a:rPr lang="en-US" sz="1400" dirty="0" err="1">
                <a:latin typeface="Times New Roman" charset="0"/>
                <a:ea typeface="Times New Roman" charset="0"/>
                <a:cs typeface="Times New Roman" charset="0"/>
              </a:rPr>
              <a:t>Homesite</a:t>
            </a:r>
            <a:r>
              <a:rPr lang="en-US" sz="1400" dirty="0">
                <a:latin typeface="Times New Roman" charset="0"/>
                <a:ea typeface="Times New Roman" charset="0"/>
                <a:cs typeface="Times New Roman" charset="0"/>
              </a:rPr>
              <a:t> Evaluation Handbook and Training Guide. Available through: </a:t>
            </a:r>
            <a:r>
              <a:rPr lang="en-US" sz="1400" u="sng" dirty="0">
                <a:latin typeface="Times New Roman" charset="0"/>
                <a:ea typeface="Times New Roman" charset="0"/>
                <a:cs typeface="Times New Roman" charset="0"/>
                <a:hlinkClick r:id="rId8"/>
              </a:rPr>
              <a:t>http://www.cals.uidaho.edu/edcomm/pdf/BUL/BUL0795.pdf</a:t>
            </a:r>
            <a:r>
              <a:rPr lang="en-US" sz="1400" dirty="0">
                <a:latin typeface="Times New Roman" charset="0"/>
                <a:ea typeface="Times New Roman" charset="0"/>
                <a:cs typeface="Times New Roman" charset="0"/>
              </a:rPr>
              <a:t> </a:t>
            </a:r>
          </a:p>
        </p:txBody>
      </p:sp>
    </p:spTree>
    <p:extLst>
      <p:ext uri="{BB962C8B-B14F-4D97-AF65-F5344CB8AC3E}">
        <p14:creationId xmlns:p14="http://schemas.microsoft.com/office/powerpoint/2010/main" val="1590779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Terms:</a:t>
            </a:r>
            <a:endParaRPr lang="en-US" dirty="0"/>
          </a:p>
        </p:txBody>
      </p:sp>
      <p:sp>
        <p:nvSpPr>
          <p:cNvPr id="3" name="Content Placeholder 2"/>
          <p:cNvSpPr>
            <a:spLocks noGrp="1"/>
          </p:cNvSpPr>
          <p:nvPr>
            <p:ph idx="1"/>
          </p:nvPr>
        </p:nvSpPr>
        <p:spPr>
          <a:xfrm>
            <a:off x="304800" y="1371600"/>
            <a:ext cx="10195519" cy="5334000"/>
          </a:xfrm>
        </p:spPr>
        <p:txBody>
          <a:bodyPr>
            <a:normAutofit fontScale="92500"/>
          </a:bodyPr>
          <a:lstStyle/>
          <a:p>
            <a:pPr lvl="0"/>
            <a:r>
              <a:rPr lang="en-US" dirty="0"/>
              <a:t>Soil—The mineral and organic matter that supports plant growth on the earth's surface; it is a mixture of particles of rock, organic materials, living organisms, air and water</a:t>
            </a:r>
          </a:p>
          <a:p>
            <a:pPr lvl="0"/>
            <a:r>
              <a:rPr lang="en-US" dirty="0"/>
              <a:t>Mineral matter—General term for the inorganic elements in the soil, for example: nitrogen, phosphorus, potassium</a:t>
            </a:r>
          </a:p>
          <a:p>
            <a:pPr lvl="0"/>
            <a:r>
              <a:rPr lang="en-US" dirty="0"/>
              <a:t>Organic matter—General term for plant and animal material in or on the soil in all stages of decomposition</a:t>
            </a:r>
          </a:p>
          <a:p>
            <a:pPr lvl="0"/>
            <a:r>
              <a:rPr lang="en-US" dirty="0"/>
              <a:t>Parent material—The rock and other unconsolidated material from which the soil has developed</a:t>
            </a:r>
          </a:p>
          <a:p>
            <a:pPr lvl="0"/>
            <a:r>
              <a:rPr lang="en-US" dirty="0"/>
              <a:t>Soil texture—A name given a textural group based on the relative proportions of the various soil separates (sand, silt and clay)</a:t>
            </a:r>
          </a:p>
          <a:p>
            <a:pPr lvl="0"/>
            <a:r>
              <a:rPr lang="en-US" dirty="0"/>
              <a:t>Soil structure—The combination or arrangement of soil particles into aggregates</a:t>
            </a:r>
          </a:p>
          <a:p>
            <a:pPr lvl="0"/>
            <a:r>
              <a:rPr lang="en-US" dirty="0"/>
              <a:t>Aggregate—Mass or cluster of soil particles such as a clod, crumb or </a:t>
            </a:r>
            <a:r>
              <a:rPr lang="en-US" dirty="0" smtClean="0"/>
              <a:t>granule</a:t>
            </a:r>
            <a:endParaRPr lang="en-US" dirty="0"/>
          </a:p>
        </p:txBody>
      </p:sp>
    </p:spTree>
    <p:extLst>
      <p:ext uri="{BB962C8B-B14F-4D97-AF65-F5344CB8AC3E}">
        <p14:creationId xmlns:p14="http://schemas.microsoft.com/office/powerpoint/2010/main" val="3721927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Terms</a:t>
            </a:r>
            <a:endParaRPr lang="en-US" dirty="0"/>
          </a:p>
        </p:txBody>
      </p:sp>
      <p:sp>
        <p:nvSpPr>
          <p:cNvPr id="3" name="Content Placeholder 2"/>
          <p:cNvSpPr>
            <a:spLocks noGrp="1"/>
          </p:cNvSpPr>
          <p:nvPr>
            <p:ph idx="1"/>
          </p:nvPr>
        </p:nvSpPr>
        <p:spPr>
          <a:xfrm>
            <a:off x="381000" y="1371600"/>
            <a:ext cx="10119319" cy="5486400"/>
          </a:xfrm>
        </p:spPr>
        <p:txBody>
          <a:bodyPr>
            <a:normAutofit/>
          </a:bodyPr>
          <a:lstStyle/>
          <a:p>
            <a:pPr lvl="0"/>
            <a:r>
              <a:rPr lang="en-US" sz="2200" dirty="0"/>
              <a:t>Soil depth—Total thickness of a soil from the topsoil to the parent material</a:t>
            </a:r>
          </a:p>
          <a:p>
            <a:pPr lvl="0"/>
            <a:r>
              <a:rPr lang="en-US" sz="2200" dirty="0"/>
              <a:t>Soil color—Indication of the amount of organic matter and moisture of the soil</a:t>
            </a:r>
          </a:p>
          <a:p>
            <a:pPr lvl="0"/>
            <a:r>
              <a:rPr lang="en-US" sz="2200" dirty="0"/>
              <a:t>Soil profile—A vertical cross-section of the soil from the surface through all its horizons</a:t>
            </a:r>
          </a:p>
          <a:p>
            <a:pPr lvl="0"/>
            <a:r>
              <a:rPr lang="en-US" sz="2200" dirty="0"/>
              <a:t>Soil horizon—A layer of soil approximately parallel to the land surface, differing from other layers in color, structure, texture, pH, etc.</a:t>
            </a:r>
          </a:p>
          <a:p>
            <a:pPr lvl="0"/>
            <a:r>
              <a:rPr lang="en-US" sz="2200" dirty="0"/>
              <a:t>Topsoil—The "A" horizon of the soil profile; dark colored upper layer of soil that may vary from several inches to 2 or more feet thick</a:t>
            </a:r>
          </a:p>
          <a:p>
            <a:pPr lvl="0"/>
            <a:r>
              <a:rPr lang="en-US" sz="2200" dirty="0"/>
              <a:t>Subsoil—The "B" horizon of the soil profile; the layer of soil directly beneath the topsoil</a:t>
            </a:r>
          </a:p>
          <a:p>
            <a:pPr lvl="0"/>
            <a:r>
              <a:rPr lang="en-US" sz="2200" dirty="0"/>
              <a:t>Leaching—Removal of water soluble soil components from the soil by the downward action of water</a:t>
            </a:r>
          </a:p>
          <a:p>
            <a:pPr lvl="0"/>
            <a:r>
              <a:rPr lang="en-US" sz="2200" dirty="0"/>
              <a:t>Erosion—Process in which soil particles undergo detachment, transport, and deposition</a:t>
            </a:r>
            <a:r>
              <a:rPr lang="en-US" sz="2200" dirty="0" smtClean="0"/>
              <a:t>.</a:t>
            </a:r>
            <a:endParaRPr lang="en-US" sz="2200" dirty="0"/>
          </a:p>
        </p:txBody>
      </p:sp>
    </p:spTree>
    <p:extLst>
      <p:ext uri="{BB962C8B-B14F-4D97-AF65-F5344CB8AC3E}">
        <p14:creationId xmlns:p14="http://schemas.microsoft.com/office/powerpoint/2010/main" val="272361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Formation</a:t>
            </a:r>
            <a:endParaRPr lang="en-US" dirty="0"/>
          </a:p>
        </p:txBody>
      </p:sp>
      <p:sp>
        <p:nvSpPr>
          <p:cNvPr id="3" name="Content Placeholder 2"/>
          <p:cNvSpPr>
            <a:spLocks noGrp="1"/>
          </p:cNvSpPr>
          <p:nvPr>
            <p:ph idx="1"/>
          </p:nvPr>
        </p:nvSpPr>
        <p:spPr/>
        <p:txBody>
          <a:bodyPr>
            <a:normAutofit/>
          </a:bodyPr>
          <a:lstStyle/>
          <a:p>
            <a:r>
              <a:rPr lang="en-US" dirty="0" smtClean="0"/>
              <a:t>Soil is formed by the weathering of </a:t>
            </a:r>
            <a:r>
              <a:rPr lang="en-US" b="1" dirty="0" smtClean="0"/>
              <a:t>parent</a:t>
            </a:r>
            <a:r>
              <a:rPr lang="en-US" dirty="0" smtClean="0"/>
              <a:t> </a:t>
            </a:r>
            <a:r>
              <a:rPr lang="en-US" b="1" dirty="0" smtClean="0"/>
              <a:t>material</a:t>
            </a:r>
            <a:r>
              <a:rPr lang="en-US" dirty="0" smtClean="0"/>
              <a:t> under the influence of </a:t>
            </a:r>
            <a:r>
              <a:rPr lang="en-US" b="1" dirty="0" smtClean="0"/>
              <a:t>climate</a:t>
            </a:r>
            <a:r>
              <a:rPr lang="en-US" dirty="0" smtClean="0"/>
              <a:t>, </a:t>
            </a:r>
            <a:r>
              <a:rPr lang="en-US" b="1" dirty="0" smtClean="0"/>
              <a:t>topography</a:t>
            </a:r>
            <a:r>
              <a:rPr lang="en-US" dirty="0" smtClean="0"/>
              <a:t>, and </a:t>
            </a:r>
            <a:r>
              <a:rPr lang="en-US" b="1" dirty="0" smtClean="0"/>
              <a:t>organisms</a:t>
            </a:r>
            <a:r>
              <a:rPr lang="en-US" dirty="0" smtClean="0"/>
              <a:t> acting over a period of </a:t>
            </a:r>
            <a:r>
              <a:rPr lang="en-US" b="1" dirty="0" smtClean="0"/>
              <a:t>time</a:t>
            </a:r>
            <a:r>
              <a:rPr lang="en-US" dirty="0" smtClean="0"/>
              <a:t>.</a:t>
            </a:r>
          </a:p>
          <a:p>
            <a:r>
              <a:rPr lang="en-US" dirty="0" smtClean="0"/>
              <a:t>This is a geologic process and takes on average 1000 years to form one inch of top soil</a:t>
            </a:r>
          </a:p>
        </p:txBody>
      </p:sp>
    </p:spTree>
    <p:extLst>
      <p:ext uri="{BB962C8B-B14F-4D97-AF65-F5344CB8AC3E}">
        <p14:creationId xmlns:p14="http://schemas.microsoft.com/office/powerpoint/2010/main" val="2479913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Soil Formation: 5 Factors</a:t>
            </a:r>
            <a:endParaRPr lang="en-US" dirty="0"/>
          </a:p>
        </p:txBody>
      </p:sp>
      <p:sp>
        <p:nvSpPr>
          <p:cNvPr id="5" name="Content Placeholder 4"/>
          <p:cNvSpPr>
            <a:spLocks noGrp="1"/>
          </p:cNvSpPr>
          <p:nvPr>
            <p:ph idx="1"/>
          </p:nvPr>
        </p:nvSpPr>
        <p:spPr/>
        <p:txBody>
          <a:bodyPr/>
          <a:lstStyle/>
          <a:p>
            <a:r>
              <a:rPr lang="en-US" dirty="0"/>
              <a:t>Five soil forming factors:</a:t>
            </a:r>
          </a:p>
          <a:p>
            <a:pPr lvl="1"/>
            <a:r>
              <a:rPr lang="en-US" sz="2800" dirty="0"/>
              <a:t>Parent Material</a:t>
            </a:r>
          </a:p>
          <a:p>
            <a:pPr lvl="1"/>
            <a:r>
              <a:rPr lang="en-US" sz="2800" dirty="0"/>
              <a:t>Climate</a:t>
            </a:r>
          </a:p>
          <a:p>
            <a:pPr lvl="1"/>
            <a:r>
              <a:rPr lang="en-US" sz="2800" dirty="0"/>
              <a:t>Topography</a:t>
            </a:r>
          </a:p>
          <a:p>
            <a:pPr lvl="1"/>
            <a:r>
              <a:rPr lang="en-US" sz="2800" dirty="0"/>
              <a:t>Organisms </a:t>
            </a:r>
          </a:p>
          <a:p>
            <a:pPr lvl="1"/>
            <a:r>
              <a:rPr lang="en-US" sz="2800" dirty="0"/>
              <a:t>Time</a:t>
            </a:r>
          </a:p>
        </p:txBody>
      </p:sp>
    </p:spTree>
    <p:extLst>
      <p:ext uri="{BB962C8B-B14F-4D97-AF65-F5344CB8AC3E}">
        <p14:creationId xmlns:p14="http://schemas.microsoft.com/office/powerpoint/2010/main" val="413316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6172200" cy="990600"/>
          </a:xfrm>
        </p:spPr>
        <p:txBody>
          <a:bodyPr>
            <a:normAutofit fontScale="90000"/>
          </a:bodyPr>
          <a:lstStyle/>
          <a:p>
            <a:r>
              <a:rPr lang="en-US" dirty="0" smtClean="0"/>
              <a:t>Soil Formation: Parent Material</a:t>
            </a:r>
            <a:endParaRPr lang="en-US" dirty="0"/>
          </a:p>
        </p:txBody>
      </p:sp>
      <p:sp>
        <p:nvSpPr>
          <p:cNvPr id="4" name="Content Placeholder 3"/>
          <p:cNvSpPr>
            <a:spLocks noGrp="1"/>
          </p:cNvSpPr>
          <p:nvPr>
            <p:ph sz="half" idx="1"/>
          </p:nvPr>
        </p:nvSpPr>
        <p:spPr/>
        <p:txBody>
          <a:bodyPr/>
          <a:lstStyle/>
          <a:p>
            <a:r>
              <a:rPr lang="en-US" dirty="0" smtClean="0"/>
              <a:t>Influence soil by contributing to texture and mineral content</a:t>
            </a:r>
          </a:p>
          <a:p>
            <a:r>
              <a:rPr lang="en-US" dirty="0" smtClean="0"/>
              <a:t>Can vary in the ease of weathering or breaking up</a:t>
            </a:r>
          </a:p>
        </p:txBody>
      </p:sp>
      <p:sp>
        <p:nvSpPr>
          <p:cNvPr id="5" name="Content Placeholder 4"/>
          <p:cNvSpPr>
            <a:spLocks noGrp="1"/>
          </p:cNvSpPr>
          <p:nvPr>
            <p:ph sz="half" idx="2"/>
          </p:nvPr>
        </p:nvSpPr>
        <p:spPr/>
        <p:txBody>
          <a:bodyPr/>
          <a:lstStyle/>
          <a:p>
            <a:r>
              <a:rPr lang="en-US" dirty="0">
                <a:solidFill>
                  <a:schemeClr val="bg1">
                    <a:lumMod val="50000"/>
                  </a:schemeClr>
                </a:solidFill>
              </a:rPr>
              <a:t>Five soil forming factors:</a:t>
            </a:r>
          </a:p>
          <a:p>
            <a:pPr lvl="1"/>
            <a:r>
              <a:rPr lang="en-US" sz="2800" dirty="0"/>
              <a:t>Parent Material</a:t>
            </a:r>
          </a:p>
          <a:p>
            <a:pPr lvl="1"/>
            <a:r>
              <a:rPr lang="en-US" sz="2800" dirty="0">
                <a:solidFill>
                  <a:schemeClr val="bg1">
                    <a:lumMod val="50000"/>
                  </a:schemeClr>
                </a:solidFill>
              </a:rPr>
              <a:t>Climate</a:t>
            </a:r>
          </a:p>
          <a:p>
            <a:pPr lvl="1"/>
            <a:r>
              <a:rPr lang="en-US" sz="2800" dirty="0">
                <a:solidFill>
                  <a:schemeClr val="bg1">
                    <a:lumMod val="50000"/>
                  </a:schemeClr>
                </a:solidFill>
              </a:rPr>
              <a:t>Topography</a:t>
            </a:r>
          </a:p>
          <a:p>
            <a:pPr lvl="1"/>
            <a:r>
              <a:rPr lang="en-US" sz="2800" dirty="0">
                <a:solidFill>
                  <a:schemeClr val="bg1">
                    <a:lumMod val="50000"/>
                  </a:schemeClr>
                </a:solidFill>
              </a:rPr>
              <a:t>Organisms </a:t>
            </a:r>
          </a:p>
          <a:p>
            <a:pPr lvl="1"/>
            <a:r>
              <a:rPr lang="en-US" sz="2800" dirty="0">
                <a:solidFill>
                  <a:schemeClr val="bg1">
                    <a:lumMod val="50000"/>
                  </a:schemeClr>
                </a:solidFill>
              </a:rPr>
              <a:t>Time</a:t>
            </a:r>
          </a:p>
        </p:txBody>
      </p:sp>
    </p:spTree>
    <p:extLst>
      <p:ext uri="{BB962C8B-B14F-4D97-AF65-F5344CB8AC3E}">
        <p14:creationId xmlns:p14="http://schemas.microsoft.com/office/powerpoint/2010/main" val="18123329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ACCH ">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REACCH " id="{2377D3D1-E482-0141-A7B3-B3139E759457}" vid="{1A04928D-D525-4347-8DC3-65ABBEB44F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REACCH </Template>
  <TotalTime>3780</TotalTime>
  <Words>2773</Words>
  <Application>Microsoft Macintosh PowerPoint</Application>
  <PresentationFormat>Widescreen</PresentationFormat>
  <Paragraphs>324</Paragraphs>
  <Slides>43</Slides>
  <Notes>39</Notes>
  <HiddenSlides>4</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8" baseType="lpstr">
      <vt:lpstr>Arial</vt:lpstr>
      <vt:lpstr>Calibri</vt:lpstr>
      <vt:lpstr>Times New Roman</vt:lpstr>
      <vt:lpstr>REACCH </vt:lpstr>
      <vt:lpstr>Document</vt:lpstr>
      <vt:lpstr>Study of the Soil</vt:lpstr>
      <vt:lpstr>Standards</vt:lpstr>
      <vt:lpstr>Objectives</vt:lpstr>
      <vt:lpstr>Objectives</vt:lpstr>
      <vt:lpstr>Key Terms:</vt:lpstr>
      <vt:lpstr>Key Terms</vt:lpstr>
      <vt:lpstr>Soil Formation</vt:lpstr>
      <vt:lpstr>Soil Formation: 5 Factors</vt:lpstr>
      <vt:lpstr>Soil Formation: Parent Material</vt:lpstr>
      <vt:lpstr>Soil Formation: Climate</vt:lpstr>
      <vt:lpstr>Soil Formation: Topography</vt:lpstr>
      <vt:lpstr>Soil Formation: Organisms</vt:lpstr>
      <vt:lpstr>Soil Formation: Time</vt:lpstr>
      <vt:lpstr>Soil Composition </vt:lpstr>
      <vt:lpstr>Soil Composition: Soil Pore Spaces</vt:lpstr>
      <vt:lpstr>Soil Pore Spaces</vt:lpstr>
      <vt:lpstr>Soil Moisture Target</vt:lpstr>
      <vt:lpstr>Soil Composition: Soil Particles </vt:lpstr>
      <vt:lpstr>The Mineral components</vt:lpstr>
      <vt:lpstr>Soil Texture Triangle</vt:lpstr>
      <vt:lpstr>Organic Matter</vt:lpstr>
      <vt:lpstr>Organic Matter</vt:lpstr>
      <vt:lpstr>Forming Soil Organic Matter</vt:lpstr>
      <vt:lpstr>Soil Structure</vt:lpstr>
      <vt:lpstr>Soil Aggregates</vt:lpstr>
      <vt:lpstr>Erosion</vt:lpstr>
      <vt:lpstr>Erosion</vt:lpstr>
      <vt:lpstr>Wind Erosion</vt:lpstr>
      <vt:lpstr>Wind Erosion</vt:lpstr>
      <vt:lpstr>The Great Dust Bowl Era 1930’s</vt:lpstr>
      <vt:lpstr>Conservation Practices: Wind Erosion</vt:lpstr>
      <vt:lpstr>Water Erosion</vt:lpstr>
      <vt:lpstr>Water Erosion</vt:lpstr>
      <vt:lpstr>Conservation Practices: Water Erosion</vt:lpstr>
      <vt:lpstr>Rainfall intensity</vt:lpstr>
      <vt:lpstr>Soil Properties</vt:lpstr>
      <vt:lpstr>Topography</vt:lpstr>
      <vt:lpstr>Vegetative Cover</vt:lpstr>
      <vt:lpstr>Soil Management</vt:lpstr>
      <vt:lpstr>Strip cropping</vt:lpstr>
      <vt:lpstr>Worksheets &amp; Reviews </vt:lpstr>
      <vt:lpstr>Additional Activities</vt:lpstr>
      <vt:lpstr>Additional Resources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Cropping Systems &amp; Sustainability</dc:title>
  <dc:creator>White, Peter</dc:creator>
  <cp:lastModifiedBy>White, Troy</cp:lastModifiedBy>
  <cp:revision>103</cp:revision>
  <cp:lastPrinted>2013-08-14T17:05:21Z</cp:lastPrinted>
  <dcterms:created xsi:type="dcterms:W3CDTF">2012-07-19T16:22:21Z</dcterms:created>
  <dcterms:modified xsi:type="dcterms:W3CDTF">2016-09-20T01:00:30Z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226163;24722030</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2013-07-03T21:31:47-0700</vt:lpwstr>
  </property>
  <property fmtid="{D5CDD505-2E9C-101B-9397-08002B2CF9AE}" pid="9" name="Offisync_ProviderName">
    <vt:lpwstr>Central Desktop</vt:lpwstr>
  </property>
</Properties>
</file>