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Lst>
  <p:notesMasterIdLst>
    <p:notesMasterId r:id="rId29"/>
  </p:notesMasterIdLst>
  <p:handoutMasterIdLst>
    <p:handoutMasterId r:id="rId30"/>
  </p:handoutMasterIdLst>
  <p:sldIdLst>
    <p:sldId id="256" r:id="rId2"/>
    <p:sldId id="295" r:id="rId3"/>
    <p:sldId id="283" r:id="rId4"/>
    <p:sldId id="284" r:id="rId5"/>
    <p:sldId id="282" r:id="rId6"/>
    <p:sldId id="259" r:id="rId7"/>
    <p:sldId id="260" r:id="rId8"/>
    <p:sldId id="285" r:id="rId9"/>
    <p:sldId id="286" r:id="rId10"/>
    <p:sldId id="287" r:id="rId11"/>
    <p:sldId id="288" r:id="rId12"/>
    <p:sldId id="261" r:id="rId13"/>
    <p:sldId id="277" r:id="rId14"/>
    <p:sldId id="292" r:id="rId15"/>
    <p:sldId id="293" r:id="rId16"/>
    <p:sldId id="294" r:id="rId17"/>
    <p:sldId id="262" r:id="rId18"/>
    <p:sldId id="278" r:id="rId19"/>
    <p:sldId id="264" r:id="rId20"/>
    <p:sldId id="289" r:id="rId21"/>
    <p:sldId id="290" r:id="rId22"/>
    <p:sldId id="270" r:id="rId23"/>
    <p:sldId id="269" r:id="rId24"/>
    <p:sldId id="291" r:id="rId25"/>
    <p:sldId id="297" r:id="rId26"/>
    <p:sldId id="274" r:id="rId27"/>
    <p:sldId id="296" r:id="rId28"/>
  </p:sldIdLst>
  <p:sldSz cx="12192000" cy="6858000"/>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208">
          <p15:clr>
            <a:srgbClr val="A4A3A4"/>
          </p15:clr>
        </p15:guide>
        <p15:guide id="2" pos="292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olf, Kattlyn (kwolf@uidaho.edu)" initials="W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6EBFE"/>
    <a:srgbClr val="B5E5F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3" autoAdjust="0"/>
    <p:restoredTop sz="69479" autoAdjust="0"/>
  </p:normalViewPr>
  <p:slideViewPr>
    <p:cSldViewPr snapToGrid="0" snapToObjects="1">
      <p:cViewPr varScale="1">
        <p:scale>
          <a:sx n="59" d="100"/>
          <a:sy n="59" d="100"/>
        </p:scale>
        <p:origin x="1096" y="1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768"/>
    </p:cViewPr>
  </p:sorterViewPr>
  <p:notesViewPr>
    <p:cSldViewPr snapToGrid="0" snapToObjects="1">
      <p:cViewPr varScale="1">
        <p:scale>
          <a:sx n="108" d="100"/>
          <a:sy n="108" d="100"/>
        </p:scale>
        <p:origin x="-1740" y="-78"/>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handoutMaster" Target="handoutMasters/handoutMaster1.xml"/><Relationship Id="rId31" Type="http://schemas.openxmlformats.org/officeDocument/2006/relationships/commentAuthors" Target="commentAuthors.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CFAFD2-C18F-E54C-A35D-5070846A1987}" type="doc">
      <dgm:prSet loTypeId="urn:microsoft.com/office/officeart/2005/8/layout/balance1" loCatId="" qsTypeId="urn:microsoft.com/office/officeart/2005/8/quickstyle/simple1" qsCatId="simple" csTypeId="urn:microsoft.com/office/officeart/2005/8/colors/colorful2" csCatId="colorful" phldr="1"/>
      <dgm:spPr/>
      <dgm:t>
        <a:bodyPr/>
        <a:lstStyle/>
        <a:p>
          <a:endParaRPr lang="en-US"/>
        </a:p>
      </dgm:t>
    </dgm:pt>
    <dgm:pt modelId="{D1C183E1-100B-7B47-9386-85CB788A4F50}">
      <dgm:prSet phldrT="[Text]"/>
      <dgm:spPr/>
      <dgm:t>
        <a:bodyPr/>
        <a:lstStyle/>
        <a:p>
          <a:r>
            <a:rPr lang="en-US" dirty="0" smtClean="0"/>
            <a:t>Photosynthesis</a:t>
          </a:r>
          <a:endParaRPr lang="en-US" dirty="0"/>
        </a:p>
      </dgm:t>
    </dgm:pt>
    <dgm:pt modelId="{F6E623F4-E195-6741-9B2D-0C193476A442}" type="parTrans" cxnId="{82EF5EAE-A988-0449-922A-A1B52CF98A42}">
      <dgm:prSet/>
      <dgm:spPr/>
      <dgm:t>
        <a:bodyPr/>
        <a:lstStyle/>
        <a:p>
          <a:endParaRPr lang="en-US"/>
        </a:p>
      </dgm:t>
    </dgm:pt>
    <dgm:pt modelId="{B73868D0-B438-F240-8F26-C9C4CC2E2D6A}" type="sibTrans" cxnId="{82EF5EAE-A988-0449-922A-A1B52CF98A42}">
      <dgm:prSet/>
      <dgm:spPr/>
      <dgm:t>
        <a:bodyPr/>
        <a:lstStyle/>
        <a:p>
          <a:endParaRPr lang="en-US"/>
        </a:p>
      </dgm:t>
    </dgm:pt>
    <dgm:pt modelId="{BCE7D855-8A09-274D-8F1F-E370F2D37F99}">
      <dgm:prSet phldrT="[Text]"/>
      <dgm:spPr/>
      <dgm:t>
        <a:bodyPr/>
        <a:lstStyle/>
        <a:p>
          <a:r>
            <a:rPr lang="en-US" dirty="0" smtClean="0"/>
            <a:t>Respiration</a:t>
          </a:r>
          <a:endParaRPr lang="en-US" dirty="0"/>
        </a:p>
      </dgm:t>
    </dgm:pt>
    <dgm:pt modelId="{0B020379-BD98-B043-B741-A978AB2417C6}" type="parTrans" cxnId="{E3BC12D6-6FC6-614C-B0A4-AC3A763E2941}">
      <dgm:prSet/>
      <dgm:spPr/>
      <dgm:t>
        <a:bodyPr/>
        <a:lstStyle/>
        <a:p>
          <a:endParaRPr lang="en-US"/>
        </a:p>
      </dgm:t>
    </dgm:pt>
    <dgm:pt modelId="{7FB04830-0149-9D46-A9A7-9CF6DA3968D7}" type="sibTrans" cxnId="{E3BC12D6-6FC6-614C-B0A4-AC3A763E2941}">
      <dgm:prSet/>
      <dgm:spPr/>
      <dgm:t>
        <a:bodyPr/>
        <a:lstStyle/>
        <a:p>
          <a:endParaRPr lang="en-US"/>
        </a:p>
      </dgm:t>
    </dgm:pt>
    <dgm:pt modelId="{B5E27652-28FD-5140-B9EC-A24406973044}">
      <dgm:prSet phldrT="[Text]"/>
      <dgm:spPr/>
      <dgm:t>
        <a:bodyPr/>
        <a:lstStyle/>
        <a:p>
          <a:r>
            <a:rPr lang="en-US" dirty="0" smtClean="0"/>
            <a:t>Animals &amp; microbes</a:t>
          </a:r>
          <a:endParaRPr lang="en-US" dirty="0"/>
        </a:p>
      </dgm:t>
    </dgm:pt>
    <dgm:pt modelId="{2E74B9FE-EBED-3944-A56A-89DFB39D04CC}" type="parTrans" cxnId="{9289DBF1-758A-D34C-AA96-8A476EFEA0C1}">
      <dgm:prSet/>
      <dgm:spPr/>
      <dgm:t>
        <a:bodyPr/>
        <a:lstStyle/>
        <a:p>
          <a:endParaRPr lang="en-US"/>
        </a:p>
      </dgm:t>
    </dgm:pt>
    <dgm:pt modelId="{215CF905-945A-BD45-B04A-B57964C73C4B}" type="sibTrans" cxnId="{9289DBF1-758A-D34C-AA96-8A476EFEA0C1}">
      <dgm:prSet/>
      <dgm:spPr/>
      <dgm:t>
        <a:bodyPr/>
        <a:lstStyle/>
        <a:p>
          <a:endParaRPr lang="en-US"/>
        </a:p>
      </dgm:t>
    </dgm:pt>
    <dgm:pt modelId="{D4E069BF-320F-674C-A2C2-B571873D14E1}">
      <dgm:prSet phldrT="[Text]"/>
      <dgm:spPr/>
      <dgm:t>
        <a:bodyPr/>
        <a:lstStyle/>
        <a:p>
          <a:r>
            <a:rPr lang="en-US" dirty="0" smtClean="0"/>
            <a:t>Plants</a:t>
          </a:r>
        </a:p>
        <a:p>
          <a:r>
            <a:rPr lang="en-US" dirty="0" smtClean="0"/>
            <a:t>&amp;</a:t>
          </a:r>
        </a:p>
        <a:p>
          <a:r>
            <a:rPr lang="en-US" dirty="0" smtClean="0"/>
            <a:t>microbes</a:t>
          </a:r>
          <a:endParaRPr lang="en-US" dirty="0"/>
        </a:p>
      </dgm:t>
    </dgm:pt>
    <dgm:pt modelId="{15440652-6301-6E4D-8DCF-1D362A8DD0AF}" type="parTrans" cxnId="{FD6DB612-4C3C-E741-AC7A-09448BBC16C2}">
      <dgm:prSet/>
      <dgm:spPr/>
      <dgm:t>
        <a:bodyPr/>
        <a:lstStyle/>
        <a:p>
          <a:endParaRPr lang="en-US"/>
        </a:p>
      </dgm:t>
    </dgm:pt>
    <dgm:pt modelId="{3F6CDCA0-8EE4-594C-8E89-974520BB6CFA}" type="sibTrans" cxnId="{FD6DB612-4C3C-E741-AC7A-09448BBC16C2}">
      <dgm:prSet/>
      <dgm:spPr/>
      <dgm:t>
        <a:bodyPr/>
        <a:lstStyle/>
        <a:p>
          <a:endParaRPr lang="en-US"/>
        </a:p>
      </dgm:t>
    </dgm:pt>
    <dgm:pt modelId="{A8E52CA0-5300-AC4A-9384-73236297AAB9}" type="pres">
      <dgm:prSet presAssocID="{DCCFAFD2-C18F-E54C-A35D-5070846A1987}" presName="outerComposite" presStyleCnt="0">
        <dgm:presLayoutVars>
          <dgm:chMax val="2"/>
          <dgm:animLvl val="lvl"/>
          <dgm:resizeHandles val="exact"/>
        </dgm:presLayoutVars>
      </dgm:prSet>
      <dgm:spPr/>
      <dgm:t>
        <a:bodyPr/>
        <a:lstStyle/>
        <a:p>
          <a:endParaRPr lang="en-US"/>
        </a:p>
      </dgm:t>
    </dgm:pt>
    <dgm:pt modelId="{ACCA746C-EB2E-8943-960E-F34427EA0C04}" type="pres">
      <dgm:prSet presAssocID="{DCCFAFD2-C18F-E54C-A35D-5070846A1987}" presName="dummyMaxCanvas" presStyleCnt="0"/>
      <dgm:spPr/>
    </dgm:pt>
    <dgm:pt modelId="{FEB17CD6-D6F9-AF4F-BD9E-042D2973FA5B}" type="pres">
      <dgm:prSet presAssocID="{DCCFAFD2-C18F-E54C-A35D-5070846A1987}" presName="parentComposite" presStyleCnt="0"/>
      <dgm:spPr/>
    </dgm:pt>
    <dgm:pt modelId="{6A1582B4-05FA-2340-9CF1-88AA135E130A}" type="pres">
      <dgm:prSet presAssocID="{DCCFAFD2-C18F-E54C-A35D-5070846A1987}" presName="parent1" presStyleLbl="alignAccFollowNode1" presStyleIdx="0" presStyleCnt="4">
        <dgm:presLayoutVars>
          <dgm:chMax val="4"/>
        </dgm:presLayoutVars>
      </dgm:prSet>
      <dgm:spPr/>
      <dgm:t>
        <a:bodyPr/>
        <a:lstStyle/>
        <a:p>
          <a:endParaRPr lang="en-US"/>
        </a:p>
      </dgm:t>
    </dgm:pt>
    <dgm:pt modelId="{09B467DE-FC0F-1244-B1A7-1CC928B2036C}" type="pres">
      <dgm:prSet presAssocID="{DCCFAFD2-C18F-E54C-A35D-5070846A1987}" presName="parent2" presStyleLbl="alignAccFollowNode1" presStyleIdx="1" presStyleCnt="4">
        <dgm:presLayoutVars>
          <dgm:chMax val="4"/>
        </dgm:presLayoutVars>
      </dgm:prSet>
      <dgm:spPr/>
      <dgm:t>
        <a:bodyPr/>
        <a:lstStyle/>
        <a:p>
          <a:endParaRPr lang="en-US"/>
        </a:p>
      </dgm:t>
    </dgm:pt>
    <dgm:pt modelId="{4C34F518-17CF-8A47-9D15-10305FE6E354}" type="pres">
      <dgm:prSet presAssocID="{DCCFAFD2-C18F-E54C-A35D-5070846A1987}" presName="childrenComposite" presStyleCnt="0"/>
      <dgm:spPr/>
    </dgm:pt>
    <dgm:pt modelId="{F17A3983-F112-2E48-846D-510D26540DC4}" type="pres">
      <dgm:prSet presAssocID="{DCCFAFD2-C18F-E54C-A35D-5070846A1987}" presName="dummyMaxCanvas_ChildArea" presStyleCnt="0"/>
      <dgm:spPr/>
    </dgm:pt>
    <dgm:pt modelId="{6300A94C-293B-E246-9A58-F0B7B6A08648}" type="pres">
      <dgm:prSet presAssocID="{DCCFAFD2-C18F-E54C-A35D-5070846A1987}" presName="fulcrum" presStyleLbl="alignAccFollowNode1" presStyleIdx="2" presStyleCnt="4"/>
      <dgm:spPr/>
    </dgm:pt>
    <dgm:pt modelId="{B46DB2DF-6228-324A-8FE7-37270D34CDCB}" type="pres">
      <dgm:prSet presAssocID="{DCCFAFD2-C18F-E54C-A35D-5070846A1987}" presName="balance_11" presStyleLbl="alignAccFollowNode1" presStyleIdx="3" presStyleCnt="4">
        <dgm:presLayoutVars>
          <dgm:bulletEnabled val="1"/>
        </dgm:presLayoutVars>
      </dgm:prSet>
      <dgm:spPr/>
    </dgm:pt>
    <dgm:pt modelId="{C42DA61A-0E41-914A-95B1-FED151E4C4EA}" type="pres">
      <dgm:prSet presAssocID="{DCCFAFD2-C18F-E54C-A35D-5070846A1987}" presName="left_11_1" presStyleLbl="node1" presStyleIdx="0" presStyleCnt="2">
        <dgm:presLayoutVars>
          <dgm:bulletEnabled val="1"/>
        </dgm:presLayoutVars>
      </dgm:prSet>
      <dgm:spPr/>
      <dgm:t>
        <a:bodyPr/>
        <a:lstStyle/>
        <a:p>
          <a:endParaRPr lang="en-US"/>
        </a:p>
      </dgm:t>
    </dgm:pt>
    <dgm:pt modelId="{C7717BC2-A81B-694E-B8BD-00222CB5279C}" type="pres">
      <dgm:prSet presAssocID="{DCCFAFD2-C18F-E54C-A35D-5070846A1987}" presName="right_11_1" presStyleLbl="node1" presStyleIdx="1" presStyleCnt="2">
        <dgm:presLayoutVars>
          <dgm:bulletEnabled val="1"/>
        </dgm:presLayoutVars>
      </dgm:prSet>
      <dgm:spPr/>
      <dgm:t>
        <a:bodyPr/>
        <a:lstStyle/>
        <a:p>
          <a:endParaRPr lang="en-US"/>
        </a:p>
      </dgm:t>
    </dgm:pt>
  </dgm:ptLst>
  <dgm:cxnLst>
    <dgm:cxn modelId="{9289DBF1-758A-D34C-AA96-8A476EFEA0C1}" srcId="{BCE7D855-8A09-274D-8F1F-E370F2D37F99}" destId="{B5E27652-28FD-5140-B9EC-A24406973044}" srcOrd="0" destOrd="0" parTransId="{2E74B9FE-EBED-3944-A56A-89DFB39D04CC}" sibTransId="{215CF905-945A-BD45-B04A-B57964C73C4B}"/>
    <dgm:cxn modelId="{FD6DB612-4C3C-E741-AC7A-09448BBC16C2}" srcId="{D1C183E1-100B-7B47-9386-85CB788A4F50}" destId="{D4E069BF-320F-674C-A2C2-B571873D14E1}" srcOrd="0" destOrd="0" parTransId="{15440652-6301-6E4D-8DCF-1D362A8DD0AF}" sibTransId="{3F6CDCA0-8EE4-594C-8E89-974520BB6CFA}"/>
    <dgm:cxn modelId="{22C7A1E6-38B2-B24A-A4B6-B8C6FE01A253}" type="presOf" srcId="{D1C183E1-100B-7B47-9386-85CB788A4F50}" destId="{09B467DE-FC0F-1244-B1A7-1CC928B2036C}" srcOrd="0" destOrd="0" presId="urn:microsoft.com/office/officeart/2005/8/layout/balance1"/>
    <dgm:cxn modelId="{3B71EFD2-CDE2-6B4F-84AC-731A82F9CE89}" type="presOf" srcId="{BCE7D855-8A09-274D-8F1F-E370F2D37F99}" destId="{6A1582B4-05FA-2340-9CF1-88AA135E130A}" srcOrd="0" destOrd="0" presId="urn:microsoft.com/office/officeart/2005/8/layout/balance1"/>
    <dgm:cxn modelId="{E3BC12D6-6FC6-614C-B0A4-AC3A763E2941}" srcId="{DCCFAFD2-C18F-E54C-A35D-5070846A1987}" destId="{BCE7D855-8A09-274D-8F1F-E370F2D37F99}" srcOrd="0" destOrd="0" parTransId="{0B020379-BD98-B043-B741-A978AB2417C6}" sibTransId="{7FB04830-0149-9D46-A9A7-9CF6DA3968D7}"/>
    <dgm:cxn modelId="{99BB42C8-5587-4D41-B632-E56A802516DE}" type="presOf" srcId="{DCCFAFD2-C18F-E54C-A35D-5070846A1987}" destId="{A8E52CA0-5300-AC4A-9384-73236297AAB9}" srcOrd="0" destOrd="0" presId="urn:microsoft.com/office/officeart/2005/8/layout/balance1"/>
    <dgm:cxn modelId="{82EF5EAE-A988-0449-922A-A1B52CF98A42}" srcId="{DCCFAFD2-C18F-E54C-A35D-5070846A1987}" destId="{D1C183E1-100B-7B47-9386-85CB788A4F50}" srcOrd="1" destOrd="0" parTransId="{F6E623F4-E195-6741-9B2D-0C193476A442}" sibTransId="{B73868D0-B438-F240-8F26-C9C4CC2E2D6A}"/>
    <dgm:cxn modelId="{053B48F2-438D-284D-9313-09885711C33A}" type="presOf" srcId="{D4E069BF-320F-674C-A2C2-B571873D14E1}" destId="{C7717BC2-A81B-694E-B8BD-00222CB5279C}" srcOrd="0" destOrd="0" presId="urn:microsoft.com/office/officeart/2005/8/layout/balance1"/>
    <dgm:cxn modelId="{9A18C467-E2AB-EA49-91B0-5006F317322D}" type="presOf" srcId="{B5E27652-28FD-5140-B9EC-A24406973044}" destId="{C42DA61A-0E41-914A-95B1-FED151E4C4EA}" srcOrd="0" destOrd="0" presId="urn:microsoft.com/office/officeart/2005/8/layout/balance1"/>
    <dgm:cxn modelId="{E01576B9-1BC1-3941-94FC-D9E4ABA5206B}" type="presParOf" srcId="{A8E52CA0-5300-AC4A-9384-73236297AAB9}" destId="{ACCA746C-EB2E-8943-960E-F34427EA0C04}" srcOrd="0" destOrd="0" presId="urn:microsoft.com/office/officeart/2005/8/layout/balance1"/>
    <dgm:cxn modelId="{6811D519-921E-594D-B74D-E76C43B685F4}" type="presParOf" srcId="{A8E52CA0-5300-AC4A-9384-73236297AAB9}" destId="{FEB17CD6-D6F9-AF4F-BD9E-042D2973FA5B}" srcOrd="1" destOrd="0" presId="urn:microsoft.com/office/officeart/2005/8/layout/balance1"/>
    <dgm:cxn modelId="{3AABD508-8B05-D748-B8DD-2863B9BC24A2}" type="presParOf" srcId="{FEB17CD6-D6F9-AF4F-BD9E-042D2973FA5B}" destId="{6A1582B4-05FA-2340-9CF1-88AA135E130A}" srcOrd="0" destOrd="0" presId="urn:microsoft.com/office/officeart/2005/8/layout/balance1"/>
    <dgm:cxn modelId="{61556DA2-29AB-974F-9BCE-324C8A933A71}" type="presParOf" srcId="{FEB17CD6-D6F9-AF4F-BD9E-042D2973FA5B}" destId="{09B467DE-FC0F-1244-B1A7-1CC928B2036C}" srcOrd="1" destOrd="0" presId="urn:microsoft.com/office/officeart/2005/8/layout/balance1"/>
    <dgm:cxn modelId="{9EA20915-7968-CF49-8906-3AC18065DAE5}" type="presParOf" srcId="{A8E52CA0-5300-AC4A-9384-73236297AAB9}" destId="{4C34F518-17CF-8A47-9D15-10305FE6E354}" srcOrd="2" destOrd="0" presId="urn:microsoft.com/office/officeart/2005/8/layout/balance1"/>
    <dgm:cxn modelId="{87358300-FC16-2543-A0B4-ADB569AC8D0B}" type="presParOf" srcId="{4C34F518-17CF-8A47-9D15-10305FE6E354}" destId="{F17A3983-F112-2E48-846D-510D26540DC4}" srcOrd="0" destOrd="0" presId="urn:microsoft.com/office/officeart/2005/8/layout/balance1"/>
    <dgm:cxn modelId="{EC245B62-4A6F-734C-9038-5C61847D23FD}" type="presParOf" srcId="{4C34F518-17CF-8A47-9D15-10305FE6E354}" destId="{6300A94C-293B-E246-9A58-F0B7B6A08648}" srcOrd="1" destOrd="0" presId="urn:microsoft.com/office/officeart/2005/8/layout/balance1"/>
    <dgm:cxn modelId="{3D9DE02E-724A-1344-99B6-0B0CE6AFF16E}" type="presParOf" srcId="{4C34F518-17CF-8A47-9D15-10305FE6E354}" destId="{B46DB2DF-6228-324A-8FE7-37270D34CDCB}" srcOrd="2" destOrd="0" presId="urn:microsoft.com/office/officeart/2005/8/layout/balance1"/>
    <dgm:cxn modelId="{FDBC75C4-4D46-3247-922A-26355FF903D1}" type="presParOf" srcId="{4C34F518-17CF-8A47-9D15-10305FE6E354}" destId="{C42DA61A-0E41-914A-95B1-FED151E4C4EA}" srcOrd="3" destOrd="0" presId="urn:microsoft.com/office/officeart/2005/8/layout/balance1"/>
    <dgm:cxn modelId="{25244D18-3539-FE4D-8475-E13DA622B7B1}" type="presParOf" srcId="{4C34F518-17CF-8A47-9D15-10305FE6E354}" destId="{C7717BC2-A81B-694E-B8BD-00222CB5279C}" srcOrd="4"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CFAFD2-C18F-E54C-A35D-5070846A1987}" type="doc">
      <dgm:prSet loTypeId="urn:microsoft.com/office/officeart/2005/8/layout/balance1" loCatId="" qsTypeId="urn:microsoft.com/office/officeart/2005/8/quickstyle/simple1" qsCatId="simple" csTypeId="urn:microsoft.com/office/officeart/2005/8/colors/colorful2" csCatId="colorful" phldr="1"/>
      <dgm:spPr/>
      <dgm:t>
        <a:bodyPr/>
        <a:lstStyle/>
        <a:p>
          <a:endParaRPr lang="en-US"/>
        </a:p>
      </dgm:t>
    </dgm:pt>
    <dgm:pt modelId="{D1C183E1-100B-7B47-9386-85CB788A4F50}">
      <dgm:prSet phldrT="[Text]"/>
      <dgm:spPr/>
      <dgm:t>
        <a:bodyPr/>
        <a:lstStyle/>
        <a:p>
          <a:r>
            <a:rPr lang="en-US" dirty="0" smtClean="0"/>
            <a:t>Photosynthesis</a:t>
          </a:r>
          <a:endParaRPr lang="en-US" dirty="0"/>
        </a:p>
      </dgm:t>
    </dgm:pt>
    <dgm:pt modelId="{F6E623F4-E195-6741-9B2D-0C193476A442}" type="parTrans" cxnId="{82EF5EAE-A988-0449-922A-A1B52CF98A42}">
      <dgm:prSet/>
      <dgm:spPr/>
      <dgm:t>
        <a:bodyPr/>
        <a:lstStyle/>
        <a:p>
          <a:endParaRPr lang="en-US"/>
        </a:p>
      </dgm:t>
    </dgm:pt>
    <dgm:pt modelId="{B73868D0-B438-F240-8F26-C9C4CC2E2D6A}" type="sibTrans" cxnId="{82EF5EAE-A988-0449-922A-A1B52CF98A42}">
      <dgm:prSet/>
      <dgm:spPr/>
      <dgm:t>
        <a:bodyPr/>
        <a:lstStyle/>
        <a:p>
          <a:endParaRPr lang="en-US"/>
        </a:p>
      </dgm:t>
    </dgm:pt>
    <dgm:pt modelId="{BCE7D855-8A09-274D-8F1F-E370F2D37F99}">
      <dgm:prSet phldrT="[Text]"/>
      <dgm:spPr/>
      <dgm:t>
        <a:bodyPr/>
        <a:lstStyle/>
        <a:p>
          <a:r>
            <a:rPr lang="en-US" dirty="0" smtClean="0"/>
            <a:t>Respiration</a:t>
          </a:r>
          <a:endParaRPr lang="en-US" dirty="0"/>
        </a:p>
      </dgm:t>
    </dgm:pt>
    <dgm:pt modelId="{0B020379-BD98-B043-B741-A978AB2417C6}" type="parTrans" cxnId="{E3BC12D6-6FC6-614C-B0A4-AC3A763E2941}">
      <dgm:prSet/>
      <dgm:spPr/>
      <dgm:t>
        <a:bodyPr/>
        <a:lstStyle/>
        <a:p>
          <a:endParaRPr lang="en-US"/>
        </a:p>
      </dgm:t>
    </dgm:pt>
    <dgm:pt modelId="{7FB04830-0149-9D46-A9A7-9CF6DA3968D7}" type="sibTrans" cxnId="{E3BC12D6-6FC6-614C-B0A4-AC3A763E2941}">
      <dgm:prSet/>
      <dgm:spPr/>
      <dgm:t>
        <a:bodyPr/>
        <a:lstStyle/>
        <a:p>
          <a:endParaRPr lang="en-US"/>
        </a:p>
      </dgm:t>
    </dgm:pt>
    <dgm:pt modelId="{5EA738D0-1ACD-3D42-912C-B3C716AA3846}">
      <dgm:prSet phldrT="[Text]"/>
      <dgm:spPr/>
      <dgm:t>
        <a:bodyPr/>
        <a:lstStyle/>
        <a:p>
          <a:r>
            <a:rPr lang="en-US" dirty="0" smtClean="0"/>
            <a:t>Burning/fuel use</a:t>
          </a:r>
          <a:endParaRPr lang="en-US" dirty="0"/>
        </a:p>
      </dgm:t>
    </dgm:pt>
    <dgm:pt modelId="{C2925C6E-57E7-B941-8EF7-8768F8DCD22E}" type="parTrans" cxnId="{177F539D-2225-3E4C-8512-42700C2E2F53}">
      <dgm:prSet/>
      <dgm:spPr/>
      <dgm:t>
        <a:bodyPr/>
        <a:lstStyle/>
        <a:p>
          <a:endParaRPr lang="en-US"/>
        </a:p>
      </dgm:t>
    </dgm:pt>
    <dgm:pt modelId="{C1699D70-BD24-304E-BFDE-8D6F523A814A}" type="sibTrans" cxnId="{177F539D-2225-3E4C-8512-42700C2E2F53}">
      <dgm:prSet/>
      <dgm:spPr/>
      <dgm:t>
        <a:bodyPr/>
        <a:lstStyle/>
        <a:p>
          <a:endParaRPr lang="en-US"/>
        </a:p>
      </dgm:t>
    </dgm:pt>
    <dgm:pt modelId="{B5E27652-28FD-5140-B9EC-A24406973044}">
      <dgm:prSet phldrT="[Text]"/>
      <dgm:spPr/>
      <dgm:t>
        <a:bodyPr/>
        <a:lstStyle/>
        <a:p>
          <a:r>
            <a:rPr lang="en-US" dirty="0" smtClean="0"/>
            <a:t>Animals &amp; microbes</a:t>
          </a:r>
          <a:endParaRPr lang="en-US" dirty="0"/>
        </a:p>
      </dgm:t>
    </dgm:pt>
    <dgm:pt modelId="{2E74B9FE-EBED-3944-A56A-89DFB39D04CC}" type="parTrans" cxnId="{9289DBF1-758A-D34C-AA96-8A476EFEA0C1}">
      <dgm:prSet/>
      <dgm:spPr/>
      <dgm:t>
        <a:bodyPr/>
        <a:lstStyle/>
        <a:p>
          <a:endParaRPr lang="en-US"/>
        </a:p>
      </dgm:t>
    </dgm:pt>
    <dgm:pt modelId="{215CF905-945A-BD45-B04A-B57964C73C4B}" type="sibTrans" cxnId="{9289DBF1-758A-D34C-AA96-8A476EFEA0C1}">
      <dgm:prSet/>
      <dgm:spPr/>
      <dgm:t>
        <a:bodyPr/>
        <a:lstStyle/>
        <a:p>
          <a:endParaRPr lang="en-US"/>
        </a:p>
      </dgm:t>
    </dgm:pt>
    <dgm:pt modelId="{D4E069BF-320F-674C-A2C2-B571873D14E1}">
      <dgm:prSet phldrT="[Text]"/>
      <dgm:spPr/>
      <dgm:t>
        <a:bodyPr/>
        <a:lstStyle/>
        <a:p>
          <a:r>
            <a:rPr lang="en-US" dirty="0" smtClean="0"/>
            <a:t>Plants &amp;</a:t>
          </a:r>
        </a:p>
        <a:p>
          <a:r>
            <a:rPr lang="en-US" dirty="0" smtClean="0"/>
            <a:t>microbes</a:t>
          </a:r>
          <a:endParaRPr lang="en-US" dirty="0"/>
        </a:p>
      </dgm:t>
    </dgm:pt>
    <dgm:pt modelId="{15440652-6301-6E4D-8DCF-1D362A8DD0AF}" type="parTrans" cxnId="{FD6DB612-4C3C-E741-AC7A-09448BBC16C2}">
      <dgm:prSet/>
      <dgm:spPr/>
      <dgm:t>
        <a:bodyPr/>
        <a:lstStyle/>
        <a:p>
          <a:endParaRPr lang="en-US"/>
        </a:p>
      </dgm:t>
    </dgm:pt>
    <dgm:pt modelId="{3F6CDCA0-8EE4-594C-8E89-974520BB6CFA}" type="sibTrans" cxnId="{FD6DB612-4C3C-E741-AC7A-09448BBC16C2}">
      <dgm:prSet/>
      <dgm:spPr/>
      <dgm:t>
        <a:bodyPr/>
        <a:lstStyle/>
        <a:p>
          <a:endParaRPr lang="en-US"/>
        </a:p>
      </dgm:t>
    </dgm:pt>
    <dgm:pt modelId="{A8E52CA0-5300-AC4A-9384-73236297AAB9}" type="pres">
      <dgm:prSet presAssocID="{DCCFAFD2-C18F-E54C-A35D-5070846A1987}" presName="outerComposite" presStyleCnt="0">
        <dgm:presLayoutVars>
          <dgm:chMax val="2"/>
          <dgm:animLvl val="lvl"/>
          <dgm:resizeHandles val="exact"/>
        </dgm:presLayoutVars>
      </dgm:prSet>
      <dgm:spPr/>
      <dgm:t>
        <a:bodyPr/>
        <a:lstStyle/>
        <a:p>
          <a:endParaRPr lang="en-US"/>
        </a:p>
      </dgm:t>
    </dgm:pt>
    <dgm:pt modelId="{ACCA746C-EB2E-8943-960E-F34427EA0C04}" type="pres">
      <dgm:prSet presAssocID="{DCCFAFD2-C18F-E54C-A35D-5070846A1987}" presName="dummyMaxCanvas" presStyleCnt="0"/>
      <dgm:spPr/>
    </dgm:pt>
    <dgm:pt modelId="{FEB17CD6-D6F9-AF4F-BD9E-042D2973FA5B}" type="pres">
      <dgm:prSet presAssocID="{DCCFAFD2-C18F-E54C-A35D-5070846A1987}" presName="parentComposite" presStyleCnt="0"/>
      <dgm:spPr/>
    </dgm:pt>
    <dgm:pt modelId="{6A1582B4-05FA-2340-9CF1-88AA135E130A}" type="pres">
      <dgm:prSet presAssocID="{DCCFAFD2-C18F-E54C-A35D-5070846A1987}" presName="parent1" presStyleLbl="alignAccFollowNode1" presStyleIdx="0" presStyleCnt="4">
        <dgm:presLayoutVars>
          <dgm:chMax val="4"/>
        </dgm:presLayoutVars>
      </dgm:prSet>
      <dgm:spPr/>
      <dgm:t>
        <a:bodyPr/>
        <a:lstStyle/>
        <a:p>
          <a:endParaRPr lang="en-US"/>
        </a:p>
      </dgm:t>
    </dgm:pt>
    <dgm:pt modelId="{09B467DE-FC0F-1244-B1A7-1CC928B2036C}" type="pres">
      <dgm:prSet presAssocID="{DCCFAFD2-C18F-E54C-A35D-5070846A1987}" presName="parent2" presStyleLbl="alignAccFollowNode1" presStyleIdx="1" presStyleCnt="4">
        <dgm:presLayoutVars>
          <dgm:chMax val="4"/>
        </dgm:presLayoutVars>
      </dgm:prSet>
      <dgm:spPr/>
      <dgm:t>
        <a:bodyPr/>
        <a:lstStyle/>
        <a:p>
          <a:endParaRPr lang="en-US"/>
        </a:p>
      </dgm:t>
    </dgm:pt>
    <dgm:pt modelId="{4C34F518-17CF-8A47-9D15-10305FE6E354}" type="pres">
      <dgm:prSet presAssocID="{DCCFAFD2-C18F-E54C-A35D-5070846A1987}" presName="childrenComposite" presStyleCnt="0"/>
      <dgm:spPr/>
    </dgm:pt>
    <dgm:pt modelId="{F17A3983-F112-2E48-846D-510D26540DC4}" type="pres">
      <dgm:prSet presAssocID="{DCCFAFD2-C18F-E54C-A35D-5070846A1987}" presName="dummyMaxCanvas_ChildArea" presStyleCnt="0"/>
      <dgm:spPr/>
    </dgm:pt>
    <dgm:pt modelId="{6300A94C-293B-E246-9A58-F0B7B6A08648}" type="pres">
      <dgm:prSet presAssocID="{DCCFAFD2-C18F-E54C-A35D-5070846A1987}" presName="fulcrum" presStyleLbl="alignAccFollowNode1" presStyleIdx="2" presStyleCnt="4"/>
      <dgm:spPr/>
    </dgm:pt>
    <dgm:pt modelId="{BB845525-CB49-D54E-9336-AD52906EBE1C}" type="pres">
      <dgm:prSet presAssocID="{DCCFAFD2-C18F-E54C-A35D-5070846A1987}" presName="balance_21" presStyleLbl="alignAccFollowNode1" presStyleIdx="3" presStyleCnt="4">
        <dgm:presLayoutVars>
          <dgm:bulletEnabled val="1"/>
        </dgm:presLayoutVars>
      </dgm:prSet>
      <dgm:spPr/>
    </dgm:pt>
    <dgm:pt modelId="{8AF1564D-9BE1-0B47-A98F-2F8CD99DFD7F}" type="pres">
      <dgm:prSet presAssocID="{DCCFAFD2-C18F-E54C-A35D-5070846A1987}" presName="left_21_1" presStyleLbl="node1" presStyleIdx="0" presStyleCnt="3">
        <dgm:presLayoutVars>
          <dgm:bulletEnabled val="1"/>
        </dgm:presLayoutVars>
      </dgm:prSet>
      <dgm:spPr/>
      <dgm:t>
        <a:bodyPr/>
        <a:lstStyle/>
        <a:p>
          <a:endParaRPr lang="en-US"/>
        </a:p>
      </dgm:t>
    </dgm:pt>
    <dgm:pt modelId="{09596844-4BB0-5B44-BBBD-F21E8EA9520A}" type="pres">
      <dgm:prSet presAssocID="{DCCFAFD2-C18F-E54C-A35D-5070846A1987}" presName="left_21_2" presStyleLbl="node1" presStyleIdx="1" presStyleCnt="3">
        <dgm:presLayoutVars>
          <dgm:bulletEnabled val="1"/>
        </dgm:presLayoutVars>
      </dgm:prSet>
      <dgm:spPr/>
      <dgm:t>
        <a:bodyPr/>
        <a:lstStyle/>
        <a:p>
          <a:endParaRPr lang="en-US"/>
        </a:p>
      </dgm:t>
    </dgm:pt>
    <dgm:pt modelId="{5623E5A1-8866-4B4B-A345-969B5D5B6811}" type="pres">
      <dgm:prSet presAssocID="{DCCFAFD2-C18F-E54C-A35D-5070846A1987}" presName="right_21_1" presStyleLbl="node1" presStyleIdx="2" presStyleCnt="3" custScaleY="176983" custLinFactNeighborX="-964" custLinFactNeighborY="-35073">
        <dgm:presLayoutVars>
          <dgm:bulletEnabled val="1"/>
        </dgm:presLayoutVars>
      </dgm:prSet>
      <dgm:spPr/>
      <dgm:t>
        <a:bodyPr/>
        <a:lstStyle/>
        <a:p>
          <a:endParaRPr lang="en-US"/>
        </a:p>
      </dgm:t>
    </dgm:pt>
  </dgm:ptLst>
  <dgm:cxnLst>
    <dgm:cxn modelId="{9289DBF1-758A-D34C-AA96-8A476EFEA0C1}" srcId="{BCE7D855-8A09-274D-8F1F-E370F2D37F99}" destId="{B5E27652-28FD-5140-B9EC-A24406973044}" srcOrd="1" destOrd="0" parTransId="{2E74B9FE-EBED-3944-A56A-89DFB39D04CC}" sibTransId="{215CF905-945A-BD45-B04A-B57964C73C4B}"/>
    <dgm:cxn modelId="{FD6DB612-4C3C-E741-AC7A-09448BBC16C2}" srcId="{D1C183E1-100B-7B47-9386-85CB788A4F50}" destId="{D4E069BF-320F-674C-A2C2-B571873D14E1}" srcOrd="0" destOrd="0" parTransId="{15440652-6301-6E4D-8DCF-1D362A8DD0AF}" sibTransId="{3F6CDCA0-8EE4-594C-8E89-974520BB6CFA}"/>
    <dgm:cxn modelId="{D765E7C7-6F9C-9A4B-A236-D021CF870B1B}" type="presOf" srcId="{BCE7D855-8A09-274D-8F1F-E370F2D37F99}" destId="{6A1582B4-05FA-2340-9CF1-88AA135E130A}" srcOrd="0" destOrd="0" presId="urn:microsoft.com/office/officeart/2005/8/layout/balance1"/>
    <dgm:cxn modelId="{15F6F29A-3D0A-A84D-9574-2825B29456F0}" type="presOf" srcId="{D4E069BF-320F-674C-A2C2-B571873D14E1}" destId="{5623E5A1-8866-4B4B-A345-969B5D5B6811}" srcOrd="0" destOrd="0" presId="urn:microsoft.com/office/officeart/2005/8/layout/balance1"/>
    <dgm:cxn modelId="{177F539D-2225-3E4C-8512-42700C2E2F53}" srcId="{BCE7D855-8A09-274D-8F1F-E370F2D37F99}" destId="{5EA738D0-1ACD-3D42-912C-B3C716AA3846}" srcOrd="0" destOrd="0" parTransId="{C2925C6E-57E7-B941-8EF7-8768F8DCD22E}" sibTransId="{C1699D70-BD24-304E-BFDE-8D6F523A814A}"/>
    <dgm:cxn modelId="{9B67CA82-C3BF-494D-9570-FE29F6E36818}" type="presOf" srcId="{DCCFAFD2-C18F-E54C-A35D-5070846A1987}" destId="{A8E52CA0-5300-AC4A-9384-73236297AAB9}" srcOrd="0" destOrd="0" presId="urn:microsoft.com/office/officeart/2005/8/layout/balance1"/>
    <dgm:cxn modelId="{E3BC12D6-6FC6-614C-B0A4-AC3A763E2941}" srcId="{DCCFAFD2-C18F-E54C-A35D-5070846A1987}" destId="{BCE7D855-8A09-274D-8F1F-E370F2D37F99}" srcOrd="0" destOrd="0" parTransId="{0B020379-BD98-B043-B741-A978AB2417C6}" sibTransId="{7FB04830-0149-9D46-A9A7-9CF6DA3968D7}"/>
    <dgm:cxn modelId="{82EF5EAE-A988-0449-922A-A1B52CF98A42}" srcId="{DCCFAFD2-C18F-E54C-A35D-5070846A1987}" destId="{D1C183E1-100B-7B47-9386-85CB788A4F50}" srcOrd="1" destOrd="0" parTransId="{F6E623F4-E195-6741-9B2D-0C193476A442}" sibTransId="{B73868D0-B438-F240-8F26-C9C4CC2E2D6A}"/>
    <dgm:cxn modelId="{CD262BEB-561B-4B41-945B-E525F651D779}" type="presOf" srcId="{B5E27652-28FD-5140-B9EC-A24406973044}" destId="{09596844-4BB0-5B44-BBBD-F21E8EA9520A}" srcOrd="0" destOrd="0" presId="urn:microsoft.com/office/officeart/2005/8/layout/balance1"/>
    <dgm:cxn modelId="{C478FDAB-C8F4-DF49-94EB-67C276494A37}" type="presOf" srcId="{5EA738D0-1ACD-3D42-912C-B3C716AA3846}" destId="{8AF1564D-9BE1-0B47-A98F-2F8CD99DFD7F}" srcOrd="0" destOrd="0" presId="urn:microsoft.com/office/officeart/2005/8/layout/balance1"/>
    <dgm:cxn modelId="{B5F29F42-C50A-7241-BD9F-0625B8FE95F9}" type="presOf" srcId="{D1C183E1-100B-7B47-9386-85CB788A4F50}" destId="{09B467DE-FC0F-1244-B1A7-1CC928B2036C}" srcOrd="0" destOrd="0" presId="urn:microsoft.com/office/officeart/2005/8/layout/balance1"/>
    <dgm:cxn modelId="{1B070DCE-7235-7E42-A0FC-3D668252E266}" type="presParOf" srcId="{A8E52CA0-5300-AC4A-9384-73236297AAB9}" destId="{ACCA746C-EB2E-8943-960E-F34427EA0C04}" srcOrd="0" destOrd="0" presId="urn:microsoft.com/office/officeart/2005/8/layout/balance1"/>
    <dgm:cxn modelId="{DD3B5FD5-987D-0C4B-A245-6CF695E71D72}" type="presParOf" srcId="{A8E52CA0-5300-AC4A-9384-73236297AAB9}" destId="{FEB17CD6-D6F9-AF4F-BD9E-042D2973FA5B}" srcOrd="1" destOrd="0" presId="urn:microsoft.com/office/officeart/2005/8/layout/balance1"/>
    <dgm:cxn modelId="{BF3D4964-91D3-6D44-BD23-D0E0356FE5E5}" type="presParOf" srcId="{FEB17CD6-D6F9-AF4F-BD9E-042D2973FA5B}" destId="{6A1582B4-05FA-2340-9CF1-88AA135E130A}" srcOrd="0" destOrd="0" presId="urn:microsoft.com/office/officeart/2005/8/layout/balance1"/>
    <dgm:cxn modelId="{CAF4E85E-2B57-044B-877A-99B80772FE0D}" type="presParOf" srcId="{FEB17CD6-D6F9-AF4F-BD9E-042D2973FA5B}" destId="{09B467DE-FC0F-1244-B1A7-1CC928B2036C}" srcOrd="1" destOrd="0" presId="urn:microsoft.com/office/officeart/2005/8/layout/balance1"/>
    <dgm:cxn modelId="{D3CAD026-E950-1E48-A1EB-0F804E88029B}" type="presParOf" srcId="{A8E52CA0-5300-AC4A-9384-73236297AAB9}" destId="{4C34F518-17CF-8A47-9D15-10305FE6E354}" srcOrd="2" destOrd="0" presId="urn:microsoft.com/office/officeart/2005/8/layout/balance1"/>
    <dgm:cxn modelId="{F2ED603B-3E0C-4B41-B6E8-E89FE26242BA}" type="presParOf" srcId="{4C34F518-17CF-8A47-9D15-10305FE6E354}" destId="{F17A3983-F112-2E48-846D-510D26540DC4}" srcOrd="0" destOrd="0" presId="urn:microsoft.com/office/officeart/2005/8/layout/balance1"/>
    <dgm:cxn modelId="{8077A0E4-D72E-DF42-9073-54BBC690BE66}" type="presParOf" srcId="{4C34F518-17CF-8A47-9D15-10305FE6E354}" destId="{6300A94C-293B-E246-9A58-F0B7B6A08648}" srcOrd="1" destOrd="0" presId="urn:microsoft.com/office/officeart/2005/8/layout/balance1"/>
    <dgm:cxn modelId="{B4911D7F-5F00-7844-9931-5CD891AE5124}" type="presParOf" srcId="{4C34F518-17CF-8A47-9D15-10305FE6E354}" destId="{BB845525-CB49-D54E-9336-AD52906EBE1C}" srcOrd="2" destOrd="0" presId="urn:microsoft.com/office/officeart/2005/8/layout/balance1"/>
    <dgm:cxn modelId="{A5C74485-DC2E-3849-AE6D-4A76554EB697}" type="presParOf" srcId="{4C34F518-17CF-8A47-9D15-10305FE6E354}" destId="{8AF1564D-9BE1-0B47-A98F-2F8CD99DFD7F}" srcOrd="3" destOrd="0" presId="urn:microsoft.com/office/officeart/2005/8/layout/balance1"/>
    <dgm:cxn modelId="{BA2108C3-6A30-CA4C-BFAC-FED08E861252}" type="presParOf" srcId="{4C34F518-17CF-8A47-9D15-10305FE6E354}" destId="{09596844-4BB0-5B44-BBBD-F21E8EA9520A}" srcOrd="4" destOrd="0" presId="urn:microsoft.com/office/officeart/2005/8/layout/balance1"/>
    <dgm:cxn modelId="{A045A0B1-943A-4446-ACCA-AA598D936E2B}" type="presParOf" srcId="{4C34F518-17CF-8A47-9D15-10305FE6E354}" destId="{5623E5A1-8866-4B4B-A345-969B5D5B6811}" srcOrd="5"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582B4-05FA-2340-9CF1-88AA135E130A}">
      <dsp:nvSpPr>
        <dsp:cNvPr id="0" name=""/>
        <dsp:cNvSpPr/>
      </dsp:nvSpPr>
      <dsp:spPr>
        <a:xfrm>
          <a:off x="2123376" y="0"/>
          <a:ext cx="1629346" cy="905192"/>
        </a:xfrm>
        <a:prstGeom prst="roundRect">
          <a:avLst>
            <a:gd name="adj" fmla="val 10000"/>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Respiration</a:t>
          </a:r>
          <a:endParaRPr lang="en-US" sz="1600" kern="1200" dirty="0"/>
        </a:p>
      </dsp:txBody>
      <dsp:txXfrm>
        <a:off x="2149888" y="26512"/>
        <a:ext cx="1576322" cy="852168"/>
      </dsp:txXfrm>
    </dsp:sp>
    <dsp:sp modelId="{09B467DE-FC0F-1244-B1A7-1CC928B2036C}">
      <dsp:nvSpPr>
        <dsp:cNvPr id="0" name=""/>
        <dsp:cNvSpPr/>
      </dsp:nvSpPr>
      <dsp:spPr>
        <a:xfrm>
          <a:off x="4476877" y="0"/>
          <a:ext cx="1629346" cy="905192"/>
        </a:xfrm>
        <a:prstGeom prst="roundRect">
          <a:avLst>
            <a:gd name="adj" fmla="val 10000"/>
          </a:avLst>
        </a:prstGeom>
        <a:solidFill>
          <a:schemeClr val="accent2">
            <a:tint val="40000"/>
            <a:alpha val="90000"/>
            <a:hueOff val="-219875"/>
            <a:satOff val="-5543"/>
            <a:lumOff val="-1050"/>
            <a:alphaOff val="0"/>
          </a:schemeClr>
        </a:solidFill>
        <a:ln w="26425" cap="flat" cmpd="sng" algn="ctr">
          <a:solidFill>
            <a:schemeClr val="accent2">
              <a:tint val="40000"/>
              <a:alpha val="90000"/>
              <a:hueOff val="-219875"/>
              <a:satOff val="-5543"/>
              <a:lumOff val="-10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Photosynthesis</a:t>
          </a:r>
          <a:endParaRPr lang="en-US" sz="1600" kern="1200" dirty="0"/>
        </a:p>
      </dsp:txBody>
      <dsp:txXfrm>
        <a:off x="4503389" y="26512"/>
        <a:ext cx="1576322" cy="852168"/>
      </dsp:txXfrm>
    </dsp:sp>
    <dsp:sp modelId="{6300A94C-293B-E246-9A58-F0B7B6A08648}">
      <dsp:nvSpPr>
        <dsp:cNvPr id="0" name=""/>
        <dsp:cNvSpPr/>
      </dsp:nvSpPr>
      <dsp:spPr>
        <a:xfrm>
          <a:off x="3775352" y="3847068"/>
          <a:ext cx="678894" cy="678894"/>
        </a:xfrm>
        <a:prstGeom prst="triangle">
          <a:avLst/>
        </a:prstGeom>
        <a:solidFill>
          <a:schemeClr val="accent2">
            <a:tint val="40000"/>
            <a:alpha val="90000"/>
            <a:hueOff val="-439750"/>
            <a:satOff val="-11085"/>
            <a:lumOff val="-2099"/>
            <a:alphaOff val="0"/>
          </a:schemeClr>
        </a:solidFill>
        <a:ln w="26425" cap="flat" cmpd="sng" algn="ctr">
          <a:solidFill>
            <a:schemeClr val="accent2">
              <a:tint val="40000"/>
              <a:alpha val="90000"/>
              <a:hueOff val="-439750"/>
              <a:satOff val="-11085"/>
              <a:lumOff val="-2099"/>
              <a:alphaOff val="0"/>
            </a:schemeClr>
          </a:solidFill>
          <a:prstDash val="solid"/>
        </a:ln>
        <a:effectLst/>
      </dsp:spPr>
      <dsp:style>
        <a:lnRef idx="2">
          <a:scrgbClr r="0" g="0" b="0"/>
        </a:lnRef>
        <a:fillRef idx="1">
          <a:scrgbClr r="0" g="0" b="0"/>
        </a:fillRef>
        <a:effectRef idx="0">
          <a:scrgbClr r="0" g="0" b="0"/>
        </a:effectRef>
        <a:fontRef idx="minor"/>
      </dsp:style>
    </dsp:sp>
    <dsp:sp modelId="{B46DB2DF-6228-324A-8FE7-37270D34CDCB}">
      <dsp:nvSpPr>
        <dsp:cNvPr id="0" name=""/>
        <dsp:cNvSpPr/>
      </dsp:nvSpPr>
      <dsp:spPr>
        <a:xfrm>
          <a:off x="2078116" y="3562838"/>
          <a:ext cx="4073366" cy="275178"/>
        </a:xfrm>
        <a:prstGeom prst="rect">
          <a:avLst/>
        </a:prstGeom>
        <a:solidFill>
          <a:schemeClr val="accent2">
            <a:tint val="40000"/>
            <a:alpha val="90000"/>
            <a:hueOff val="-659625"/>
            <a:satOff val="-16628"/>
            <a:lumOff val="-3149"/>
            <a:alphaOff val="0"/>
          </a:schemeClr>
        </a:solidFill>
        <a:ln w="26425" cap="flat" cmpd="sng" algn="ctr">
          <a:solidFill>
            <a:schemeClr val="accent2">
              <a:tint val="40000"/>
              <a:alpha val="90000"/>
              <a:hueOff val="-659625"/>
              <a:satOff val="-16628"/>
              <a:lumOff val="-3149"/>
              <a:alphaOff val="0"/>
            </a:schemeClr>
          </a:solidFill>
          <a:prstDash val="solid"/>
        </a:ln>
        <a:effectLst/>
      </dsp:spPr>
      <dsp:style>
        <a:lnRef idx="2">
          <a:scrgbClr r="0" g="0" b="0"/>
        </a:lnRef>
        <a:fillRef idx="1">
          <a:scrgbClr r="0" g="0" b="0"/>
        </a:fillRef>
        <a:effectRef idx="0">
          <a:scrgbClr r="0" g="0" b="0"/>
        </a:effectRef>
        <a:fontRef idx="minor"/>
      </dsp:style>
    </dsp:sp>
    <dsp:sp modelId="{C42DA61A-0E41-914A-95B1-FED151E4C4EA}">
      <dsp:nvSpPr>
        <dsp:cNvPr id="0" name=""/>
        <dsp:cNvSpPr/>
      </dsp:nvSpPr>
      <dsp:spPr>
        <a:xfrm>
          <a:off x="2123376" y="1104334"/>
          <a:ext cx="1629346" cy="2425916"/>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Animals &amp; microbes</a:t>
          </a:r>
          <a:endParaRPr lang="en-US" sz="2400" kern="1200" dirty="0"/>
        </a:p>
      </dsp:txBody>
      <dsp:txXfrm>
        <a:off x="2202914" y="1183872"/>
        <a:ext cx="1470270" cy="2266840"/>
      </dsp:txXfrm>
    </dsp:sp>
    <dsp:sp modelId="{C7717BC2-A81B-694E-B8BD-00222CB5279C}">
      <dsp:nvSpPr>
        <dsp:cNvPr id="0" name=""/>
        <dsp:cNvSpPr/>
      </dsp:nvSpPr>
      <dsp:spPr>
        <a:xfrm>
          <a:off x="4476877" y="1104334"/>
          <a:ext cx="1629346" cy="2425916"/>
        </a:xfrm>
        <a:prstGeom prst="roundRect">
          <a:avLst/>
        </a:prstGeom>
        <a:solidFill>
          <a:schemeClr val="accent2">
            <a:hueOff val="-771542"/>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Plants</a:t>
          </a:r>
        </a:p>
        <a:p>
          <a:pPr lvl="0" algn="ctr" defTabSz="1066800">
            <a:lnSpc>
              <a:spcPct val="90000"/>
            </a:lnSpc>
            <a:spcBef>
              <a:spcPct val="0"/>
            </a:spcBef>
            <a:spcAft>
              <a:spcPct val="35000"/>
            </a:spcAft>
          </a:pPr>
          <a:r>
            <a:rPr lang="en-US" sz="2400" kern="1200" dirty="0" smtClean="0"/>
            <a:t>&amp;</a:t>
          </a:r>
        </a:p>
        <a:p>
          <a:pPr lvl="0" algn="ctr" defTabSz="1066800">
            <a:lnSpc>
              <a:spcPct val="90000"/>
            </a:lnSpc>
            <a:spcBef>
              <a:spcPct val="0"/>
            </a:spcBef>
            <a:spcAft>
              <a:spcPct val="35000"/>
            </a:spcAft>
          </a:pPr>
          <a:r>
            <a:rPr lang="en-US" sz="2400" kern="1200" dirty="0" smtClean="0"/>
            <a:t>microbes</a:t>
          </a:r>
          <a:endParaRPr lang="en-US" sz="2400" kern="1200" dirty="0"/>
        </a:p>
      </dsp:txBody>
      <dsp:txXfrm>
        <a:off x="4556415" y="1183872"/>
        <a:ext cx="1470270" cy="22668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582B4-05FA-2340-9CF1-88AA135E130A}">
      <dsp:nvSpPr>
        <dsp:cNvPr id="0" name=""/>
        <dsp:cNvSpPr/>
      </dsp:nvSpPr>
      <dsp:spPr>
        <a:xfrm>
          <a:off x="2123376" y="0"/>
          <a:ext cx="1629346" cy="905192"/>
        </a:xfrm>
        <a:prstGeom prst="roundRect">
          <a:avLst>
            <a:gd name="adj" fmla="val 10000"/>
          </a:avLst>
        </a:prstGeom>
        <a:solidFill>
          <a:schemeClr val="accent2">
            <a:tint val="40000"/>
            <a:alpha val="90000"/>
            <a:hueOff val="0"/>
            <a:satOff val="0"/>
            <a:lumOff val="0"/>
            <a:alphaOff val="0"/>
          </a:schemeClr>
        </a:solidFill>
        <a:ln w="2642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Respiration</a:t>
          </a:r>
          <a:endParaRPr lang="en-US" sz="1600" kern="1200" dirty="0"/>
        </a:p>
      </dsp:txBody>
      <dsp:txXfrm>
        <a:off x="2149888" y="26512"/>
        <a:ext cx="1576322" cy="852168"/>
      </dsp:txXfrm>
    </dsp:sp>
    <dsp:sp modelId="{09B467DE-FC0F-1244-B1A7-1CC928B2036C}">
      <dsp:nvSpPr>
        <dsp:cNvPr id="0" name=""/>
        <dsp:cNvSpPr/>
      </dsp:nvSpPr>
      <dsp:spPr>
        <a:xfrm>
          <a:off x="4476877" y="0"/>
          <a:ext cx="1629346" cy="905192"/>
        </a:xfrm>
        <a:prstGeom prst="roundRect">
          <a:avLst>
            <a:gd name="adj" fmla="val 10000"/>
          </a:avLst>
        </a:prstGeom>
        <a:solidFill>
          <a:schemeClr val="accent2">
            <a:tint val="40000"/>
            <a:alpha val="90000"/>
            <a:hueOff val="-219875"/>
            <a:satOff val="-5543"/>
            <a:lumOff val="-1050"/>
            <a:alphaOff val="0"/>
          </a:schemeClr>
        </a:solidFill>
        <a:ln w="26425" cap="flat" cmpd="sng" algn="ctr">
          <a:solidFill>
            <a:schemeClr val="accent2">
              <a:tint val="40000"/>
              <a:alpha val="90000"/>
              <a:hueOff val="-219875"/>
              <a:satOff val="-5543"/>
              <a:lumOff val="-105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Photosynthesis</a:t>
          </a:r>
          <a:endParaRPr lang="en-US" sz="1600" kern="1200" dirty="0"/>
        </a:p>
      </dsp:txBody>
      <dsp:txXfrm>
        <a:off x="4503389" y="26512"/>
        <a:ext cx="1576322" cy="852168"/>
      </dsp:txXfrm>
    </dsp:sp>
    <dsp:sp modelId="{6300A94C-293B-E246-9A58-F0B7B6A08648}">
      <dsp:nvSpPr>
        <dsp:cNvPr id="0" name=""/>
        <dsp:cNvSpPr/>
      </dsp:nvSpPr>
      <dsp:spPr>
        <a:xfrm>
          <a:off x="3775352" y="3847068"/>
          <a:ext cx="678894" cy="678894"/>
        </a:xfrm>
        <a:prstGeom prst="triangle">
          <a:avLst/>
        </a:prstGeom>
        <a:solidFill>
          <a:schemeClr val="accent2">
            <a:tint val="40000"/>
            <a:alpha val="90000"/>
            <a:hueOff val="-439750"/>
            <a:satOff val="-11085"/>
            <a:lumOff val="-2099"/>
            <a:alphaOff val="0"/>
          </a:schemeClr>
        </a:solidFill>
        <a:ln w="26425" cap="flat" cmpd="sng" algn="ctr">
          <a:solidFill>
            <a:schemeClr val="accent2">
              <a:tint val="40000"/>
              <a:alpha val="90000"/>
              <a:hueOff val="-439750"/>
              <a:satOff val="-11085"/>
              <a:lumOff val="-2099"/>
              <a:alphaOff val="0"/>
            </a:schemeClr>
          </a:solidFill>
          <a:prstDash val="solid"/>
        </a:ln>
        <a:effectLst/>
      </dsp:spPr>
      <dsp:style>
        <a:lnRef idx="2">
          <a:scrgbClr r="0" g="0" b="0"/>
        </a:lnRef>
        <a:fillRef idx="1">
          <a:scrgbClr r="0" g="0" b="0"/>
        </a:fillRef>
        <a:effectRef idx="0">
          <a:scrgbClr r="0" g="0" b="0"/>
        </a:effectRef>
        <a:fontRef idx="minor"/>
      </dsp:style>
    </dsp:sp>
    <dsp:sp modelId="{BB845525-CB49-D54E-9336-AD52906EBE1C}">
      <dsp:nvSpPr>
        <dsp:cNvPr id="0" name=""/>
        <dsp:cNvSpPr/>
      </dsp:nvSpPr>
      <dsp:spPr>
        <a:xfrm rot="21360000">
          <a:off x="2077494" y="3556154"/>
          <a:ext cx="4074610" cy="284924"/>
        </a:xfrm>
        <a:prstGeom prst="rect">
          <a:avLst/>
        </a:prstGeom>
        <a:solidFill>
          <a:schemeClr val="accent2">
            <a:tint val="40000"/>
            <a:alpha val="90000"/>
            <a:hueOff val="-659625"/>
            <a:satOff val="-16628"/>
            <a:lumOff val="-3149"/>
            <a:alphaOff val="0"/>
          </a:schemeClr>
        </a:solidFill>
        <a:ln w="26425" cap="flat" cmpd="sng" algn="ctr">
          <a:solidFill>
            <a:schemeClr val="accent2">
              <a:tint val="40000"/>
              <a:alpha val="90000"/>
              <a:hueOff val="-659625"/>
              <a:satOff val="-16628"/>
              <a:lumOff val="-3149"/>
              <a:alphaOff val="0"/>
            </a:schemeClr>
          </a:solidFill>
          <a:prstDash val="solid"/>
        </a:ln>
        <a:effectLst/>
      </dsp:spPr>
      <dsp:style>
        <a:lnRef idx="2">
          <a:scrgbClr r="0" g="0" b="0"/>
        </a:lnRef>
        <a:fillRef idx="1">
          <a:scrgbClr r="0" g="0" b="0"/>
        </a:fillRef>
        <a:effectRef idx="0">
          <a:scrgbClr r="0" g="0" b="0"/>
        </a:effectRef>
        <a:fontRef idx="minor"/>
      </dsp:style>
    </dsp:sp>
    <dsp:sp modelId="{8AF1564D-9BE1-0B47-A98F-2F8CD99DFD7F}">
      <dsp:nvSpPr>
        <dsp:cNvPr id="0" name=""/>
        <dsp:cNvSpPr/>
      </dsp:nvSpPr>
      <dsp:spPr>
        <a:xfrm rot="21360000">
          <a:off x="2054193" y="2410549"/>
          <a:ext cx="1677192" cy="1189379"/>
        </a:xfrm>
        <a:prstGeom prst="roundRect">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Burning/fuel use</a:t>
          </a:r>
          <a:endParaRPr lang="en-US" sz="2000" kern="1200" dirty="0"/>
        </a:p>
      </dsp:txBody>
      <dsp:txXfrm>
        <a:off x="2112254" y="2468610"/>
        <a:ext cx="1561070" cy="1073257"/>
      </dsp:txXfrm>
    </dsp:sp>
    <dsp:sp modelId="{09596844-4BB0-5B44-BBBD-F21E8EA9520A}">
      <dsp:nvSpPr>
        <dsp:cNvPr id="0" name=""/>
        <dsp:cNvSpPr/>
      </dsp:nvSpPr>
      <dsp:spPr>
        <a:xfrm rot="21360000">
          <a:off x="1963674" y="1179487"/>
          <a:ext cx="1677192" cy="1189379"/>
        </a:xfrm>
        <a:prstGeom prst="roundRect">
          <a:avLst/>
        </a:prstGeom>
        <a:solidFill>
          <a:schemeClr val="accent2">
            <a:hueOff val="-385771"/>
            <a:satOff val="-7957"/>
            <a:lumOff val="-7451"/>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Animals &amp; microbes</a:t>
          </a:r>
          <a:endParaRPr lang="en-US" sz="2000" kern="1200" dirty="0"/>
        </a:p>
      </dsp:txBody>
      <dsp:txXfrm>
        <a:off x="2021735" y="1237548"/>
        <a:ext cx="1561070" cy="1073257"/>
      </dsp:txXfrm>
    </dsp:sp>
    <dsp:sp modelId="{5623E5A1-8866-4B4B-A345-969B5D5B6811}">
      <dsp:nvSpPr>
        <dsp:cNvPr id="0" name=""/>
        <dsp:cNvSpPr/>
      </dsp:nvSpPr>
      <dsp:spPr>
        <a:xfrm rot="21360000">
          <a:off x="4403478" y="1285021"/>
          <a:ext cx="1606506" cy="2200228"/>
        </a:xfrm>
        <a:prstGeom prst="roundRect">
          <a:avLst/>
        </a:prstGeom>
        <a:solidFill>
          <a:schemeClr val="accent2">
            <a:hueOff val="-771542"/>
            <a:satOff val="-15915"/>
            <a:lumOff val="-1490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Plants &amp;</a:t>
          </a:r>
        </a:p>
        <a:p>
          <a:pPr lvl="0" algn="ctr" defTabSz="889000">
            <a:lnSpc>
              <a:spcPct val="90000"/>
            </a:lnSpc>
            <a:spcBef>
              <a:spcPct val="0"/>
            </a:spcBef>
            <a:spcAft>
              <a:spcPct val="35000"/>
            </a:spcAft>
          </a:pPr>
          <a:r>
            <a:rPr lang="en-US" sz="2000" kern="1200" dirty="0" smtClean="0"/>
            <a:t>microbes</a:t>
          </a:r>
          <a:endParaRPr lang="en-US" sz="2000" kern="1200" dirty="0"/>
        </a:p>
      </dsp:txBody>
      <dsp:txXfrm>
        <a:off x="4481901" y="1363444"/>
        <a:ext cx="1449660" cy="2043382"/>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layout2.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 Id="rId2"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smtClean="0"/>
              <a:t>Ecological Cycles in Crop Production</a:t>
            </a:r>
            <a:endParaRPr lang="en-US" dirty="0"/>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8ED6C77D-1064-2946-81DD-E5DE8078F3C7}" type="datetimeFigureOut">
              <a:rPr lang="en-US" smtClean="0"/>
              <a:t>9/19/16</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A20862D8-9C2F-064D-B02C-6C74513259FE}" type="slidenum">
              <a:rPr lang="en-US" smtClean="0"/>
              <a:t>‹#›</a:t>
            </a:fld>
            <a:endParaRPr lang="en-US"/>
          </a:p>
        </p:txBody>
      </p:sp>
    </p:spTree>
    <p:extLst>
      <p:ext uri="{BB962C8B-B14F-4D97-AF65-F5344CB8AC3E}">
        <p14:creationId xmlns:p14="http://schemas.microsoft.com/office/powerpoint/2010/main" val="884637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r>
              <a:rPr lang="en-US" dirty="0" smtClean="0"/>
              <a:t>Insert Lesson Title and Unit Here</a:t>
            </a:r>
            <a:endParaRPr lang="en-US" dirty="0"/>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65EA3B44-C13B-C443-9386-F725BDBC880D}" type="datetimeFigureOut">
              <a:rPr lang="en-US" smtClean="0"/>
              <a:t>9/19/16</a:t>
            </a:fld>
            <a:endParaRPr lang="en-US"/>
          </a:p>
        </p:txBody>
      </p:sp>
      <p:sp>
        <p:nvSpPr>
          <p:cNvPr id="4" name="Slide Image Placeholder 3"/>
          <p:cNvSpPr>
            <a:spLocks noGrp="1" noRot="1" noChangeAspect="1"/>
          </p:cNvSpPr>
          <p:nvPr>
            <p:ph type="sldImg" idx="2"/>
          </p:nvPr>
        </p:nvSpPr>
        <p:spPr>
          <a:xfrm>
            <a:off x="2311400" y="525463"/>
            <a:ext cx="46736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B271243-FA42-CE4E-9105-8C513301A413}" type="slidenum">
              <a:rPr lang="en-US" smtClean="0"/>
              <a:t>‹#›</a:t>
            </a:fld>
            <a:endParaRPr lang="en-US"/>
          </a:p>
        </p:txBody>
      </p:sp>
    </p:spTree>
    <p:extLst>
      <p:ext uri="{BB962C8B-B14F-4D97-AF65-F5344CB8AC3E}">
        <p14:creationId xmlns:p14="http://schemas.microsoft.com/office/powerpoint/2010/main" val="12054030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1</a:t>
            </a:fld>
            <a:endParaRPr lang="en-US"/>
          </a:p>
        </p:txBody>
      </p:sp>
    </p:spTree>
    <p:extLst>
      <p:ext uri="{BB962C8B-B14F-4D97-AF65-F5344CB8AC3E}">
        <p14:creationId xmlns:p14="http://schemas.microsoft.com/office/powerpoint/2010/main" val="37180753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Resource: http://www.sciencemuseum.org.uk/ClimateChanging/ClimateScienceInfoZone/ExploringEarthsclimate/1point6/1point6point2.aspx </a:t>
            </a:r>
          </a:p>
          <a:p>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11</a:t>
            </a:fld>
            <a:endParaRPr lang="en-US"/>
          </a:p>
        </p:txBody>
      </p:sp>
    </p:spTree>
    <p:extLst>
      <p:ext uri="{BB962C8B-B14F-4D97-AF65-F5344CB8AC3E}">
        <p14:creationId xmlns:p14="http://schemas.microsoft.com/office/powerpoint/2010/main" val="123963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One of several graphical representations presented in the next few slides. Students may benefit</a:t>
            </a:r>
            <a:r>
              <a:rPr lang="en-US" baseline="0" dirty="0" smtClean="0"/>
              <a:t> from drawing our several different diagrams, or by seeing several different ones and then constructing their own (triggering more recovery and building better long-term memory).</a:t>
            </a:r>
          </a:p>
          <a:p>
            <a:endParaRPr lang="en-US" dirty="0" smtClean="0"/>
          </a:p>
          <a:p>
            <a:r>
              <a:rPr lang="en-US" dirty="0" smtClean="0"/>
              <a:t>Transparency</a:t>
            </a:r>
            <a:r>
              <a:rPr lang="en-US" baseline="0" dirty="0" smtClean="0"/>
              <a:t> from:</a:t>
            </a:r>
            <a:endParaRPr lang="en-US" dirty="0" smtClean="0"/>
          </a:p>
          <a:p>
            <a:r>
              <a:rPr lang="en-US" dirty="0" smtClean="0"/>
              <a:t>http://</a:t>
            </a:r>
            <a:r>
              <a:rPr lang="en-US" dirty="0" err="1" smtClean="0"/>
              <a:t>www.uidaho.edu</a:t>
            </a:r>
            <a:r>
              <a:rPr lang="en-US" dirty="0" smtClean="0"/>
              <a:t>/~/media/Files/orgs/CALS/Department/AEE/Curriculum/Curriculum%20guides/400%20and%20above/510/Ag%20510-E.ashx </a:t>
            </a:r>
          </a:p>
          <a:p>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12</a:t>
            </a:fld>
            <a:endParaRPr lang="en-US"/>
          </a:p>
        </p:txBody>
      </p:sp>
    </p:spTree>
    <p:extLst>
      <p:ext uri="{BB962C8B-B14F-4D97-AF65-F5344CB8AC3E}">
        <p14:creationId xmlns:p14="http://schemas.microsoft.com/office/powerpoint/2010/main" val="1726374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Transparency</a:t>
            </a:r>
            <a:r>
              <a:rPr lang="en-US" baseline="0" dirty="0" smtClean="0"/>
              <a:t> from:</a:t>
            </a:r>
            <a:endParaRPr lang="en-US" dirty="0" smtClean="0"/>
          </a:p>
          <a:p>
            <a:r>
              <a:rPr lang="en-US" dirty="0" smtClean="0"/>
              <a:t>http://</a:t>
            </a:r>
            <a:r>
              <a:rPr lang="en-US" dirty="0" err="1" smtClean="0"/>
              <a:t>www.uidaho.edu</a:t>
            </a:r>
            <a:r>
              <a:rPr lang="en-US" dirty="0" smtClean="0"/>
              <a:t>/~/media/Files/orgs/CALS/Department/AEE/Curriculum/Curriculum%20guides/400%20and%20above/510/Ag%20510-E.ashx </a:t>
            </a:r>
          </a:p>
          <a:p>
            <a:endParaRPr lang="en-US" dirty="0" smtClean="0"/>
          </a:p>
          <a:p>
            <a:r>
              <a:rPr lang="en-US" dirty="0" smtClean="0"/>
              <a:t>Several</a:t>
            </a:r>
            <a:r>
              <a:rPr lang="en-US" baseline="0" dirty="0" smtClean="0"/>
              <a:t> representation of photosynthesis are presented over the next few slides. They can be hidden or used to show students differing ways to represent the same process.</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13</a:t>
            </a:fld>
            <a:endParaRPr lang="en-US"/>
          </a:p>
        </p:txBody>
      </p:sp>
    </p:spTree>
    <p:extLst>
      <p:ext uri="{BB962C8B-B14F-4D97-AF65-F5344CB8AC3E}">
        <p14:creationId xmlns:p14="http://schemas.microsoft.com/office/powerpoint/2010/main" val="286593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 need to explain that sugars</a:t>
            </a:r>
            <a:r>
              <a:rPr lang="en-US" baseline="0" dirty="0" smtClean="0"/>
              <a:t> are </a:t>
            </a:r>
            <a:r>
              <a:rPr lang="en-US" dirty="0" smtClean="0"/>
              <a:t>carbohydrates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15</a:t>
            </a:fld>
            <a:endParaRPr lang="en-US"/>
          </a:p>
        </p:txBody>
      </p:sp>
    </p:spTree>
    <p:extLst>
      <p:ext uri="{BB962C8B-B14F-4D97-AF65-F5344CB8AC3E}">
        <p14:creationId xmlns:p14="http://schemas.microsoft.com/office/powerpoint/2010/main" val="1219457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http://</a:t>
            </a:r>
            <a:r>
              <a:rPr lang="en-US" dirty="0" err="1" smtClean="0"/>
              <a:t>www.johnkyrk.com</a:t>
            </a:r>
            <a:r>
              <a:rPr lang="en-US" dirty="0" smtClean="0"/>
              <a:t>/</a:t>
            </a:r>
            <a:r>
              <a:rPr lang="en-US" dirty="0" err="1" smtClean="0"/>
              <a:t>photosynthesis.html</a:t>
            </a:r>
            <a:endParaRPr lang="en-US" dirty="0" smtClean="0"/>
          </a:p>
          <a:p>
            <a:endParaRPr lang="en-US" dirty="0" smtClean="0"/>
          </a:p>
          <a:p>
            <a:r>
              <a:rPr lang="en-US" dirty="0" smtClean="0"/>
              <a:t>Another representation of the photosynthesis process</a:t>
            </a:r>
            <a:endParaRPr lang="en-US" dirty="0"/>
          </a:p>
        </p:txBody>
      </p:sp>
      <p:sp>
        <p:nvSpPr>
          <p:cNvPr id="4" name="Slide Number Placeholder 3"/>
          <p:cNvSpPr>
            <a:spLocks noGrp="1"/>
          </p:cNvSpPr>
          <p:nvPr>
            <p:ph type="sldNum" sz="quarter" idx="10"/>
          </p:nvPr>
        </p:nvSpPr>
        <p:spPr/>
        <p:txBody>
          <a:bodyPr/>
          <a:lstStyle/>
          <a:p>
            <a:fld id="{E3DE4C93-E288-FB48-8196-9819919347D6}"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769916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The poster on the side of this slide is available from http://www.connecticutvalleybiological.com/photosynthesis-and-respiration-p-15495.html for about $20</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17</a:t>
            </a:fld>
            <a:endParaRPr lang="en-US"/>
          </a:p>
        </p:txBody>
      </p:sp>
    </p:spTree>
    <p:extLst>
      <p:ext uri="{BB962C8B-B14F-4D97-AF65-F5344CB8AC3E}">
        <p14:creationId xmlns:p14="http://schemas.microsoft.com/office/powerpoint/2010/main" val="2559923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Focus on the cyclical</a:t>
            </a:r>
            <a:r>
              <a:rPr lang="en-US" baseline="0" dirty="0" smtClean="0"/>
              <a:t> process and that the end result in healthy plants is an increase in organic matter (growth) which may or may not be in above ground parts of the plant.</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18</a:t>
            </a:fld>
            <a:endParaRPr lang="en-US"/>
          </a:p>
        </p:txBody>
      </p:sp>
    </p:spTree>
    <p:extLst>
      <p:ext uri="{BB962C8B-B14F-4D97-AF65-F5344CB8AC3E}">
        <p14:creationId xmlns:p14="http://schemas.microsoft.com/office/powerpoint/2010/main" val="1309876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The idea of plants producing CO2 is</a:t>
            </a:r>
            <a:r>
              <a:rPr lang="en-US" baseline="0" dirty="0" smtClean="0"/>
              <a:t> often overlooked. Plants take CO2 and produce O2 is what is stressed to the point that CO2 being produced as well may not even register for many students. Use the attached labs to help students see this connection.</a:t>
            </a:r>
          </a:p>
          <a:p>
            <a:endParaRPr lang="en-US" baseline="0" dirty="0" smtClean="0"/>
          </a:p>
          <a:p>
            <a:r>
              <a:rPr lang="en-US" baseline="0" dirty="0" smtClean="0"/>
              <a:t>Suggested Reading: </a:t>
            </a:r>
            <a:r>
              <a:rPr lang="en-US" sz="1200" b="0" i="0" u="none" strike="noStrike" kern="1200" baseline="0" dirty="0" smtClean="0">
                <a:solidFill>
                  <a:schemeClr val="tx1"/>
                </a:solidFill>
                <a:latin typeface="+mn-lt"/>
                <a:ea typeface="+mn-ea"/>
                <a:cs typeface="+mn-cs"/>
              </a:rPr>
              <a:t>Catching carbon on the Palouse available at </a:t>
            </a:r>
            <a:r>
              <a:rPr lang="en-US" baseline="0" dirty="0" smtClean="0"/>
              <a:t>https://</a:t>
            </a:r>
            <a:r>
              <a:rPr lang="en-US" baseline="0" dirty="0" err="1" smtClean="0"/>
              <a:t>www.reacchpna.org</a:t>
            </a:r>
            <a:r>
              <a:rPr lang="en-US" baseline="0" dirty="0" smtClean="0"/>
              <a:t>/sites/default/files/AR3_6.2.pdf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19</a:t>
            </a:fld>
            <a:endParaRPr lang="en-US"/>
          </a:p>
        </p:txBody>
      </p:sp>
    </p:spTree>
    <p:extLst>
      <p:ext uri="{BB962C8B-B14F-4D97-AF65-F5344CB8AC3E}">
        <p14:creationId xmlns:p14="http://schemas.microsoft.com/office/powerpoint/2010/main" val="2990458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One of the longer continuous</a:t>
            </a:r>
            <a:r>
              <a:rPr lang="en-US" baseline="0" dirty="0" smtClean="0"/>
              <a:t> records of atmospheric CO2 levels scientists have.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20</a:t>
            </a:fld>
            <a:endParaRPr lang="en-US"/>
          </a:p>
        </p:txBody>
      </p:sp>
    </p:spTree>
    <p:extLst>
      <p:ext uri="{BB962C8B-B14F-4D97-AF65-F5344CB8AC3E}">
        <p14:creationId xmlns:p14="http://schemas.microsoft.com/office/powerpoint/2010/main" val="14172846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reoccurring model for students to consider and manipulate. Encourage expansion and reflection on what appears simple, but is increasingly complex as students explore the components.</a:t>
            </a:r>
          </a:p>
          <a:p>
            <a:r>
              <a:rPr lang="en-US" dirty="0" smtClean="0"/>
              <a:t>Ask</a:t>
            </a:r>
            <a:r>
              <a:rPr lang="en-US" baseline="0" dirty="0" smtClean="0"/>
              <a:t> how photosynthesis and respiration balance each other and under what conditions they get out of balance. </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21</a:t>
            </a:fld>
            <a:endParaRPr lang="en-US"/>
          </a:p>
        </p:txBody>
      </p:sp>
    </p:spTree>
    <p:extLst>
      <p:ext uri="{BB962C8B-B14F-4D97-AF65-F5344CB8AC3E}">
        <p14:creationId xmlns:p14="http://schemas.microsoft.com/office/powerpoint/2010/main" val="126195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3</a:t>
            </a:fld>
            <a:endParaRPr lang="en-US"/>
          </a:p>
        </p:txBody>
      </p:sp>
    </p:spTree>
    <p:extLst>
      <p:ext uri="{BB962C8B-B14F-4D97-AF65-F5344CB8AC3E}">
        <p14:creationId xmlns:p14="http://schemas.microsoft.com/office/powerpoint/2010/main" val="8718176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22</a:t>
            </a:fld>
            <a:endParaRPr lang="en-US"/>
          </a:p>
        </p:txBody>
      </p:sp>
    </p:spTree>
    <p:extLst>
      <p:ext uri="{BB962C8B-B14F-4D97-AF65-F5344CB8AC3E}">
        <p14:creationId xmlns:p14="http://schemas.microsoft.com/office/powerpoint/2010/main" val="141728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23</a:t>
            </a:fld>
            <a:endParaRPr lang="en-US"/>
          </a:p>
        </p:txBody>
      </p:sp>
    </p:spTree>
    <p:extLst>
      <p:ext uri="{BB962C8B-B14F-4D97-AF65-F5344CB8AC3E}">
        <p14:creationId xmlns:p14="http://schemas.microsoft.com/office/powerpoint/2010/main" val="2904816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how the model shows</a:t>
            </a:r>
            <a:r>
              <a:rPr lang="en-US" baseline="0" dirty="0" smtClean="0"/>
              <a:t> a lack of balance. Have students propose and evaluate possible ways to bring the model back to equilibrium. Use the labs to help evaluate possibilities and encourage students to create their own experiments related to the Carbon Cycle. Use the readings to both increase understanding and add to the complexity of the model. </a:t>
            </a:r>
          </a:p>
          <a:p>
            <a:r>
              <a:rPr lang="en-US" baseline="0" dirty="0" smtClean="0"/>
              <a:t>Suggested Reading: </a:t>
            </a:r>
            <a:r>
              <a:rPr lang="en-US" sz="1200" b="0" i="0" u="none" strike="noStrike" kern="1200" baseline="0" dirty="0" smtClean="0">
                <a:solidFill>
                  <a:schemeClr val="tx1"/>
                </a:solidFill>
                <a:latin typeface="+mn-lt"/>
                <a:ea typeface="+mn-ea"/>
                <a:cs typeface="+mn-cs"/>
              </a:rPr>
              <a:t>N2O and CO2 production in wheat-based cropping systems available at </a:t>
            </a:r>
            <a:r>
              <a:rPr lang="en-US" sz="1200" b="1" i="0" u="none" strike="noStrike" kern="1200" baseline="0" dirty="0" smtClean="0">
                <a:solidFill>
                  <a:schemeClr val="tx1"/>
                </a:solidFill>
                <a:latin typeface="+mn-lt"/>
                <a:ea typeface="+mn-ea"/>
                <a:cs typeface="+mn-cs"/>
              </a:rPr>
              <a:t>https://</a:t>
            </a:r>
            <a:r>
              <a:rPr lang="en-US" sz="1200" b="1" i="0" u="none" strike="noStrike" kern="1200" baseline="0" dirty="0" err="1" smtClean="0">
                <a:solidFill>
                  <a:schemeClr val="tx1"/>
                </a:solidFill>
                <a:latin typeface="+mn-lt"/>
                <a:ea typeface="+mn-ea"/>
                <a:cs typeface="+mn-cs"/>
              </a:rPr>
              <a:t>www.reacchpna.org</a:t>
            </a:r>
            <a:r>
              <a:rPr lang="en-US" sz="1200" b="1" i="0" u="none" strike="noStrike" kern="1200" baseline="0" dirty="0" smtClean="0">
                <a:solidFill>
                  <a:schemeClr val="tx1"/>
                </a:solidFill>
                <a:latin typeface="+mn-lt"/>
                <a:ea typeface="+mn-ea"/>
                <a:cs typeface="+mn-cs"/>
              </a:rPr>
              <a:t>/sites/default/files/AR3_6.1.pdf</a:t>
            </a:r>
            <a:endParaRPr lang="en-US" b="1" dirty="0"/>
          </a:p>
        </p:txBody>
      </p:sp>
      <p:sp>
        <p:nvSpPr>
          <p:cNvPr id="4" name="Slide Number Placeholder 3"/>
          <p:cNvSpPr>
            <a:spLocks noGrp="1"/>
          </p:cNvSpPr>
          <p:nvPr>
            <p:ph type="sldNum" sz="quarter" idx="10"/>
          </p:nvPr>
        </p:nvSpPr>
        <p:spPr/>
        <p:txBody>
          <a:bodyPr/>
          <a:lstStyle/>
          <a:p>
            <a:fld id="{4B271243-FA42-CE4E-9105-8C513301A413}" type="slidenum">
              <a:rPr lang="en-US" smtClean="0"/>
              <a:t>24</a:t>
            </a:fld>
            <a:endParaRPr lang="en-US"/>
          </a:p>
        </p:txBody>
      </p:sp>
    </p:spTree>
    <p:extLst>
      <p:ext uri="{BB962C8B-B14F-4D97-AF65-F5344CB8AC3E}">
        <p14:creationId xmlns:p14="http://schemas.microsoft.com/office/powerpoint/2010/main" val="20275831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26</a:t>
            </a:fld>
            <a:endParaRPr lang="en-US"/>
          </a:p>
        </p:txBody>
      </p:sp>
    </p:spTree>
    <p:extLst>
      <p:ext uri="{BB962C8B-B14F-4D97-AF65-F5344CB8AC3E}">
        <p14:creationId xmlns:p14="http://schemas.microsoft.com/office/powerpoint/2010/main" val="2952348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Added more</a:t>
            </a:r>
            <a:r>
              <a:rPr lang="en-US" baseline="0" dirty="0" smtClean="0"/>
              <a:t> terms, modified a couple removed carbon sink</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4</a:t>
            </a:fld>
            <a:endParaRPr lang="en-US"/>
          </a:p>
        </p:txBody>
      </p:sp>
    </p:spTree>
    <p:extLst>
      <p:ext uri="{BB962C8B-B14F-4D97-AF65-F5344CB8AC3E}">
        <p14:creationId xmlns:p14="http://schemas.microsoft.com/office/powerpoint/2010/main" val="118070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Nitrogen</a:t>
            </a:r>
            <a:r>
              <a:rPr lang="en-US" baseline="0" dirty="0" smtClean="0"/>
              <a:t> is the focus of another unit in the REACCH curriculum.</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5</a:t>
            </a:fld>
            <a:endParaRPr lang="en-US"/>
          </a:p>
        </p:txBody>
      </p:sp>
    </p:spTree>
    <p:extLst>
      <p:ext uri="{BB962C8B-B14F-4D97-AF65-F5344CB8AC3E}">
        <p14:creationId xmlns:p14="http://schemas.microsoft.com/office/powerpoint/2010/main" val="41532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271243-FA42-CE4E-9105-8C513301A413}" type="slidenum">
              <a:rPr lang="en-US" smtClean="0"/>
              <a:t>6</a:t>
            </a:fld>
            <a:endParaRPr lang="en-US"/>
          </a:p>
        </p:txBody>
      </p:sp>
    </p:spTree>
    <p:extLst>
      <p:ext uri="{BB962C8B-B14F-4D97-AF65-F5344CB8AC3E}">
        <p14:creationId xmlns:p14="http://schemas.microsoft.com/office/powerpoint/2010/main" val="441598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b="1" dirty="0"/>
              <a:t>“Components of the Global Carbon Cycle. </a:t>
            </a:r>
            <a:r>
              <a:rPr lang="en-US" dirty="0"/>
              <a:t>A simplified representation of the contemporary global carbon cycle is shown in the center of this figure. Values in parentheses are estimates of the main carbon reservoirs in </a:t>
            </a:r>
            <a:r>
              <a:rPr lang="en-US" dirty="0" err="1"/>
              <a:t>gigatons</a:t>
            </a:r>
            <a:r>
              <a:rPr lang="en-US" dirty="0"/>
              <a:t> (GT) as reported in Houghton (2007). The natural flux between the terrestrial biosphere and the atmosphere is about 120 GT of carbon per year, and that between the oceans and atmosphere is about 90 GT per year (IPCC 2007). In the terrestrial biosphere, photosynthesis removes about 120 GT of carbon from the atmosphere; decomposition of biological material and respiration from plants and soil microbes return 120 GT of carbon. </a:t>
            </a:r>
          </a:p>
          <a:p>
            <a:pPr defTabSz="465887">
              <a:defRPr/>
            </a:pPr>
            <a:r>
              <a:rPr lang="en-US" dirty="0"/>
              <a:t>In the oceans, the marine biosphere does not take up CO</a:t>
            </a:r>
            <a:r>
              <a:rPr lang="en-US" baseline="-25000" dirty="0"/>
              <a:t>2</a:t>
            </a:r>
            <a:r>
              <a:rPr lang="en-US" baseline="30000" dirty="0"/>
              <a:t> </a:t>
            </a:r>
            <a:r>
              <a:rPr lang="en-US" dirty="0"/>
              <a:t>directly from the atmosphere. Each year the oceans absorb and release about 90 GT of carbon largely via diffusion across the air-ocean interface. The physical processes controlling the sinking of CO</a:t>
            </a:r>
            <a:r>
              <a:rPr lang="en-US" baseline="-25000" dirty="0"/>
              <a:t>2</a:t>
            </a:r>
            <a:r>
              <a:rPr lang="en-US" baseline="30000" dirty="0"/>
              <a:t> </a:t>
            </a:r>
            <a:r>
              <a:rPr lang="en-US" dirty="0"/>
              <a:t>into colder, deeper waters (where CO</a:t>
            </a:r>
            <a:r>
              <a:rPr lang="en-US" baseline="-25000" dirty="0"/>
              <a:t>2</a:t>
            </a:r>
            <a:r>
              <a:rPr lang="en-US" baseline="30000" dirty="0"/>
              <a:t> </a:t>
            </a:r>
            <a:r>
              <a:rPr lang="en-US" dirty="0"/>
              <a:t>is more soluble) and the mixing of ocean water at intermediate depths are known collectively as the “solubility pump.” Phytoplankton photosynthesis converts CO2 into organic carbon that is largely returned to ocean water as CO</a:t>
            </a:r>
            <a:r>
              <a:rPr lang="en-US" baseline="-25000" dirty="0"/>
              <a:t>2</a:t>
            </a:r>
            <a:r>
              <a:rPr lang="en-US" dirty="0"/>
              <a:t> via microbial respiration and decomposition. The “biological pump” refers to the small fraction of organic carbon that forms into degradation-resistant clumps and sinks to the ocean floor. Together the solubility and biological pumps control the amount of carbon transported to ocean depths and the exchange of CO</a:t>
            </a:r>
            <a:r>
              <a:rPr lang="en-US" baseline="-25000" dirty="0"/>
              <a:t>2 </a:t>
            </a:r>
            <a:r>
              <a:rPr lang="en-US" dirty="0"/>
              <a:t>between ocean and atmosphere. Human activities (primarily fossil fuel use) emit about 9 GT of carbon each year. About 4 GT of this human-contributed carbon remain in the atmosphere; 3 GT are taken up by natural terrestrial processes, and another 2 GT are removed by the ocean (</a:t>
            </a:r>
            <a:r>
              <a:rPr lang="en-US" dirty="0" err="1"/>
              <a:t>Canadell</a:t>
            </a:r>
            <a:r>
              <a:rPr lang="en-US" dirty="0"/>
              <a:t> et al. 2007). Peripheral boxes describe some of the biological processes (photosynthesis, partitioning, respiration, and organic matter formation) discussed in this report that play key roles in regulating the flow of carbon in and out of terrestrial and ocean ecosystems. (pg. 11)”</a:t>
            </a:r>
          </a:p>
          <a:p>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7</a:t>
            </a:fld>
            <a:endParaRPr lang="en-US"/>
          </a:p>
        </p:txBody>
      </p:sp>
    </p:spTree>
    <p:extLst>
      <p:ext uri="{BB962C8B-B14F-4D97-AF65-F5344CB8AC3E}">
        <p14:creationId xmlns:p14="http://schemas.microsoft.com/office/powerpoint/2010/main" val="34937109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Simplified version of prior slide. Teachers</a:t>
            </a:r>
            <a:r>
              <a:rPr lang="en-US" baseline="0" dirty="0" smtClean="0"/>
              <a:t> may want to use either or both. </a:t>
            </a:r>
            <a:endParaRPr lang="en-US" dirty="0" smtClean="0"/>
          </a:p>
          <a:p>
            <a:r>
              <a:rPr lang="en-US" dirty="0" smtClean="0"/>
              <a:t>Most</a:t>
            </a:r>
            <a:r>
              <a:rPr lang="en-US" baseline="0" dirty="0" smtClean="0"/>
              <a:t> simple representation carbon cycle focusing on plant agriculture. Emphasize that there is only one arrow that takes CO2 out of the atmosphere and that plants, animals, dead organic matter, fossil fuels and soil organic matter are pools of carbon. Fossil fuels and soil organic matter are the only long lasting pools shown (carbonates in the soil and rocks and the ocean are others). Fossil fuels are only long lasting if we don’t burn them. Residue is the organic matter left behind after harvest.</a:t>
            </a:r>
            <a:endParaRPr lang="en-US" dirty="0"/>
          </a:p>
        </p:txBody>
      </p:sp>
      <p:sp>
        <p:nvSpPr>
          <p:cNvPr id="4" name="Slide Number Placeholder 3"/>
          <p:cNvSpPr>
            <a:spLocks noGrp="1"/>
          </p:cNvSpPr>
          <p:nvPr>
            <p:ph type="sldNum" sz="quarter" idx="10"/>
          </p:nvPr>
        </p:nvSpPr>
        <p:spPr/>
        <p:txBody>
          <a:bodyPr/>
          <a:lstStyle/>
          <a:p>
            <a:fld id="{E1F6427F-F4E7-0A49-9777-86A2280EF40F}" type="slidenum">
              <a:rPr lang="en-US" smtClean="0">
                <a:solidFill>
                  <a:prstClr val="black"/>
                </a:solidFill>
                <a:latin typeface="Calibri"/>
              </a:rPr>
              <a:pPr/>
              <a:t>8</a:t>
            </a:fld>
            <a:endParaRPr lang="en-US">
              <a:solidFill>
                <a:prstClr val="black"/>
              </a:solidFill>
              <a:latin typeface="Calibri"/>
            </a:endParaRPr>
          </a:p>
        </p:txBody>
      </p:sp>
    </p:spTree>
    <p:extLst>
      <p:ext uri="{BB962C8B-B14F-4D97-AF65-F5344CB8AC3E}">
        <p14:creationId xmlns:p14="http://schemas.microsoft.com/office/powerpoint/2010/main" val="15853168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Carbon sinks are important in that fossil fuels are the result of long-term carbon</a:t>
            </a:r>
            <a:r>
              <a:rPr lang="en-US" baseline="0" dirty="0" smtClean="0"/>
              <a:t> storage, and we are reintroducing them as active in the carbon cycle at historic rates. Agriculture has the potential to recapture and store some of this carbon. </a:t>
            </a:r>
            <a:endParaRPr lang="en-US" dirty="0" smtClean="0"/>
          </a:p>
          <a:p>
            <a:endParaRPr lang="en-US" dirty="0" smtClean="0"/>
          </a:p>
          <a:p>
            <a:r>
              <a:rPr lang="en-US" dirty="0" smtClean="0"/>
              <a:t>Resource: http://www.sciencemuseum.org.uk/ClimateChanging/ClimateScienceInfoZone/ExploringEarthsclimate/1point6/1point6point2.aspx </a:t>
            </a:r>
          </a:p>
          <a:p>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9</a:t>
            </a:fld>
            <a:endParaRPr lang="en-US"/>
          </a:p>
        </p:txBody>
      </p:sp>
    </p:spTree>
    <p:extLst>
      <p:ext uri="{BB962C8B-B14F-4D97-AF65-F5344CB8AC3E}">
        <p14:creationId xmlns:p14="http://schemas.microsoft.com/office/powerpoint/2010/main" val="12396348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1400" y="525463"/>
            <a:ext cx="4673600" cy="2628900"/>
          </a:xfrm>
        </p:spPr>
      </p:sp>
      <p:sp>
        <p:nvSpPr>
          <p:cNvPr id="3" name="Notes Placeholder 2"/>
          <p:cNvSpPr>
            <a:spLocks noGrp="1"/>
          </p:cNvSpPr>
          <p:nvPr>
            <p:ph type="body" idx="1"/>
          </p:nvPr>
        </p:nvSpPr>
        <p:spPr/>
        <p:txBody>
          <a:bodyPr/>
          <a:lstStyle/>
          <a:p>
            <a:r>
              <a:rPr lang="en-US" dirty="0" smtClean="0"/>
              <a:t>There are different types of soil organic matter, some are long lasting</a:t>
            </a:r>
            <a:r>
              <a:rPr lang="en-US" baseline="0" dirty="0" smtClean="0"/>
              <a:t>, others quickly decompose.</a:t>
            </a:r>
          </a:p>
          <a:p>
            <a:endParaRPr lang="en-US" baseline="0" dirty="0" smtClean="0"/>
          </a:p>
          <a:p>
            <a:r>
              <a:rPr lang="en-US" baseline="0" dirty="0" smtClean="0"/>
              <a:t>Suggested Reading: </a:t>
            </a:r>
            <a:r>
              <a:rPr lang="en-US" sz="1200" b="0" i="0" u="none" strike="noStrike" kern="1200" baseline="0" dirty="0" smtClean="0">
                <a:solidFill>
                  <a:schemeClr val="tx1"/>
                </a:solidFill>
                <a:latin typeface="+mn-lt"/>
                <a:ea typeface="+mn-ea"/>
                <a:cs typeface="+mn-cs"/>
              </a:rPr>
              <a:t>Carbon credits from tilled and no-tilled winter wheat available at https://</a:t>
            </a:r>
            <a:r>
              <a:rPr lang="en-US" sz="1200" b="0" i="0" u="none" strike="noStrike" kern="1200" baseline="0" dirty="0" err="1" smtClean="0">
                <a:solidFill>
                  <a:schemeClr val="tx1"/>
                </a:solidFill>
                <a:latin typeface="+mn-lt"/>
                <a:ea typeface="+mn-ea"/>
                <a:cs typeface="+mn-cs"/>
              </a:rPr>
              <a:t>www.reacchpna.org</a:t>
            </a:r>
            <a:r>
              <a:rPr lang="en-US" sz="1200" b="0" i="0" u="none" strike="noStrike" kern="1200" baseline="0" dirty="0" smtClean="0">
                <a:solidFill>
                  <a:schemeClr val="tx1"/>
                </a:solidFill>
                <a:latin typeface="+mn-lt"/>
                <a:ea typeface="+mn-ea"/>
                <a:cs typeface="+mn-cs"/>
              </a:rPr>
              <a:t>/sites/default/files/AR3_6.6.pdf</a:t>
            </a:r>
            <a:endParaRPr lang="en-US" dirty="0"/>
          </a:p>
        </p:txBody>
      </p:sp>
      <p:sp>
        <p:nvSpPr>
          <p:cNvPr id="4" name="Slide Number Placeholder 3"/>
          <p:cNvSpPr>
            <a:spLocks noGrp="1"/>
          </p:cNvSpPr>
          <p:nvPr>
            <p:ph type="sldNum" sz="quarter" idx="10"/>
          </p:nvPr>
        </p:nvSpPr>
        <p:spPr/>
        <p:txBody>
          <a:bodyPr/>
          <a:lstStyle/>
          <a:p>
            <a:fld id="{4B271243-FA42-CE4E-9105-8C513301A413}" type="slidenum">
              <a:rPr lang="en-US" smtClean="0"/>
              <a:t>10</a:t>
            </a:fld>
            <a:endParaRPr lang="en-US"/>
          </a:p>
        </p:txBody>
      </p:sp>
    </p:spTree>
    <p:extLst>
      <p:ext uri="{BB962C8B-B14F-4D97-AF65-F5344CB8AC3E}">
        <p14:creationId xmlns:p14="http://schemas.microsoft.com/office/powerpoint/2010/main" val="1832808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8941061" cy="1927225"/>
          </a:xfrm>
        </p:spPr>
        <p:txBody>
          <a:bodyPr anchor="b">
            <a:noAutofit/>
          </a:bodyPr>
          <a:lstStyle>
            <a:lvl1pPr>
              <a:defRPr sz="4800" b="1"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b="1">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Monday, September 19, 2016</a:t>
            </a:fld>
            <a:endParaRPr lang="en-US"/>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914401" y="3398520"/>
            <a:ext cx="878231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5551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71975" y="1600200"/>
            <a:ext cx="9551199"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Monday, September 19,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868656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09600"/>
            <a:ext cx="2743200" cy="5867400"/>
          </a:xfrm>
          <a:solidFill>
            <a:schemeClr val="bg1">
              <a:lumMod val="85000"/>
              <a:alpha val="46000"/>
            </a:schemeClr>
          </a:solidFill>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09600"/>
            <a:ext cx="80264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Monday, September 19,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08857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objectiv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rgbClr val="FFFFFF"/>
                </a:solidFill>
              </a:defRPr>
            </a:lvl1pPr>
          </a:lstStyle>
          <a:p>
            <a:fld id="{BB1F1AB1-00FF-D04D-9FB2-60F8EBDC5232}" type="datetimeFigureOut">
              <a:rPr lang="en-US" smtClean="0">
                <a:latin typeface="Calibri"/>
              </a:rPr>
              <a:pPr/>
              <a:t>9/19/16</a:t>
            </a:fld>
            <a:endParaRPr lang="en-US">
              <a:latin typeface="Calibri"/>
            </a:endParaRPr>
          </a:p>
        </p:txBody>
      </p:sp>
      <p:sp>
        <p:nvSpPr>
          <p:cNvPr id="4" name="Footer Placeholder 3"/>
          <p:cNvSpPr>
            <a:spLocks noGrp="1"/>
          </p:cNvSpPr>
          <p:nvPr>
            <p:ph type="ftr" sz="quarter" idx="11"/>
          </p:nvPr>
        </p:nvSpPr>
        <p:spPr/>
        <p:txBody>
          <a:bodyPr/>
          <a:lstStyle>
            <a:lvl1pPr>
              <a:defRPr>
                <a:solidFill>
                  <a:srgbClr val="FFFFFF"/>
                </a:solidFill>
              </a:defRPr>
            </a:lvl1pPr>
          </a:lstStyle>
          <a:p>
            <a:endParaRPr lang="en-US">
              <a:latin typeface="Calibri"/>
            </a:endParaRPr>
          </a:p>
        </p:txBody>
      </p:sp>
      <p:sp>
        <p:nvSpPr>
          <p:cNvPr id="5" name="Slide Number Placeholder 4"/>
          <p:cNvSpPr>
            <a:spLocks noGrp="1"/>
          </p:cNvSpPr>
          <p:nvPr>
            <p:ph type="sldNum" sz="quarter" idx="12"/>
          </p:nvPr>
        </p:nvSpPr>
        <p:spPr/>
        <p:txBody>
          <a:bodyPr/>
          <a:lstStyle/>
          <a:p>
            <a:fld id="{ABDE538F-BC7D-4F41-9F82-3D2BFFF2611F}"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
        <p:nvSpPr>
          <p:cNvPr id="7" name="Content Placeholder 2"/>
          <p:cNvSpPr>
            <a:spLocks noGrp="1"/>
          </p:cNvSpPr>
          <p:nvPr>
            <p:ph idx="1"/>
          </p:nvPr>
        </p:nvSpPr>
        <p:spPr>
          <a:xfrm>
            <a:off x="609600" y="1600201"/>
            <a:ext cx="10972800" cy="4525963"/>
          </a:xfrm>
        </p:spPr>
        <p:txBody>
          <a:bodyPr/>
          <a:lstStyle>
            <a:lvl1pPr>
              <a:defRPr>
                <a:solidFill>
                  <a:srgbClr val="17375E"/>
                </a:solidFill>
              </a:defRPr>
            </a:lvl1pPr>
            <a:lvl2pPr>
              <a:defRPr>
                <a:solidFill>
                  <a:srgbClr val="17375E"/>
                </a:solidFill>
              </a:defRPr>
            </a:lvl2pPr>
            <a:lvl3pPr>
              <a:defRPr>
                <a:solidFill>
                  <a:srgbClr val="17375E"/>
                </a:solidFill>
              </a:defRPr>
            </a:lvl3pPr>
            <a:lvl4pPr>
              <a:defRPr>
                <a:solidFill>
                  <a:srgbClr val="17375E"/>
                </a:solidFill>
              </a:defRPr>
            </a:lvl4pPr>
            <a:lvl5pPr>
              <a:defRPr>
                <a:solidFill>
                  <a:srgbClr val="17375E"/>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5690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88738" y="18288"/>
            <a:ext cx="1230776" cy="329184"/>
          </a:xfrm>
        </p:spPr>
        <p:txBody>
          <a:bodyPr/>
          <a:lstStyle/>
          <a:p>
            <a:fld id="{6396A3A3-94A6-4E5B-AF39-173ACA3E61CC}" type="datetime2">
              <a:rPr lang="en-US" smtClean="0"/>
              <a:t>Monday, September 19, 2016</a:t>
            </a:fld>
            <a:endParaRPr lang="en-US"/>
          </a:p>
        </p:txBody>
      </p:sp>
      <p:sp>
        <p:nvSpPr>
          <p:cNvPr id="5" name="Footer Placeholder 4"/>
          <p:cNvSpPr>
            <a:spLocks noGrp="1"/>
          </p:cNvSpPr>
          <p:nvPr>
            <p:ph type="ftr" sz="quarter" idx="11"/>
          </p:nvPr>
        </p:nvSpPr>
        <p:spPr>
          <a:xfrm>
            <a:off x="4571999" y="18288"/>
            <a:ext cx="6585995" cy="329184"/>
          </a:xfrm>
        </p:spPr>
        <p:txBody>
          <a:bodyPr/>
          <a:lstStyle/>
          <a:p>
            <a:pPr algn="r"/>
            <a:endParaRPr lang="en-US" dirty="0"/>
          </a:p>
        </p:txBody>
      </p:sp>
      <p:sp>
        <p:nvSpPr>
          <p:cNvPr id="6" name="Slide Number Placeholder 5"/>
          <p:cNvSpPr>
            <a:spLocks noGrp="1"/>
          </p:cNvSpPr>
          <p:nvPr>
            <p:ph type="sldNum" sz="quarter" idx="12"/>
          </p:nvPr>
        </p:nvSpPr>
        <p:spPr>
          <a:xfrm>
            <a:off x="11250596" y="18288"/>
            <a:ext cx="760071" cy="329184"/>
          </a:xfrm>
        </p:spPr>
        <p:txBody>
          <a:bodyPr/>
          <a:lstStyle>
            <a:lvl1pPr algn="ctr">
              <a:defRPr/>
            </a:lvl1pPr>
          </a:lstStyle>
          <a:p>
            <a:fld id="{0CFEC368-1D7A-4F81-ABF6-AE0E36BAF64C}" type="slidenum">
              <a:rPr lang="en-US" smtClean="0"/>
              <a:pPr/>
              <a:t>‹#›</a:t>
            </a:fld>
            <a:endParaRPr lang="en-US"/>
          </a:p>
        </p:txBody>
      </p:sp>
    </p:spTree>
    <p:extLst>
      <p:ext uri="{BB962C8B-B14F-4D97-AF65-F5344CB8AC3E}">
        <p14:creationId xmlns:p14="http://schemas.microsoft.com/office/powerpoint/2010/main" val="11945381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5" y="2362201"/>
            <a:ext cx="8641031" cy="2200275"/>
          </a:xfrm>
        </p:spPr>
        <p:txBody>
          <a:bodyPr anchor="b">
            <a:normAutofit/>
          </a:bodyPr>
          <a:lstStyle>
            <a:lvl1pPr algn="l">
              <a:defRPr sz="4800" b="0"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963085" y="4626865"/>
            <a:ext cx="8641031" cy="1500187"/>
          </a:xfrm>
        </p:spPr>
        <p:txBody>
          <a:bodyPr anchor="t">
            <a:normAutofit/>
          </a:bodyPr>
          <a:lstStyle>
            <a:lvl1pPr marL="0" indent="0">
              <a:buNone/>
              <a:defRPr sz="24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Monday, September 19, 2016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49330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71976" y="533400"/>
            <a:ext cx="9556616" cy="990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65638"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26025" y="1673352"/>
            <a:ext cx="4602567"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Monday, September 19,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5083771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78868"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868"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09513" y="1676400"/>
            <a:ext cx="4589321"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09513" y="2438400"/>
            <a:ext cx="4589321" cy="42683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Monday, September 19, 2016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flipH="1">
            <a:off x="4984736" y="1691640"/>
            <a:ext cx="1059" cy="5015062"/>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48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Monday, September 19, 2016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2470425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Monday, September 19, 2016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9589709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9803" y="792080"/>
            <a:ext cx="2353669"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692433" y="792080"/>
            <a:ext cx="7083656"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59804" y="2130553"/>
            <a:ext cx="2353669"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Monday, September 19,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212315"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145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491" y="792480"/>
            <a:ext cx="2313983"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700217" y="1016782"/>
            <a:ext cx="7036183" cy="487638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99492" y="2133600"/>
            <a:ext cx="2310760"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Monday, September 19, 2016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extLst>
      <p:ext uri="{BB962C8B-B14F-4D97-AF65-F5344CB8AC3E}">
        <p14:creationId xmlns:p14="http://schemas.microsoft.com/office/powerpoint/2010/main" val="17107168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2.jpeg"/><Relationship Id="rId1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1" name="Picture 10" descr="Wheat-Moscow-Mid July (10).JPG"/>
          <p:cNvPicPr>
            <a:picLocks noChangeAspect="1"/>
          </p:cNvPicPr>
          <p:nvPr/>
        </p:nvPicPr>
        <p:blipFill rotWithShape="1">
          <a:blip r:embed="rId14" cstate="email">
            <a:extLst>
              <a:ext uri="{28A0092B-C50C-407E-A947-70E740481C1C}">
                <a14:useLocalDpi xmlns:a14="http://schemas.microsoft.com/office/drawing/2010/main" val="0"/>
              </a:ext>
            </a:extLst>
          </a:blip>
          <a:srcRect l="27384" r="49079"/>
          <a:stretch/>
        </p:blipFill>
        <p:spPr>
          <a:xfrm>
            <a:off x="11067863" y="347471"/>
            <a:ext cx="1138448" cy="6446520"/>
          </a:xfrm>
          <a:prstGeom prst="rect">
            <a:avLst/>
          </a:prstGeom>
          <a:effectLst/>
        </p:spPr>
      </p:pic>
      <p:sp>
        <p:nvSpPr>
          <p:cNvPr id="10" name="Rectangle 9"/>
          <p:cNvSpPr/>
          <p:nvPr/>
        </p:nvSpPr>
        <p:spPr>
          <a:xfrm>
            <a:off x="0" y="220786"/>
            <a:ext cx="9863728"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171976" y="533400"/>
            <a:ext cx="9691753"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71976" y="1600200"/>
            <a:ext cx="9691753"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12192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609600" y="18288"/>
            <a:ext cx="38608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Monday, September 19, 2016</a:t>
            </a:fld>
            <a:endParaRPr lang="en-US" dirty="0"/>
          </a:p>
        </p:txBody>
      </p:sp>
      <p:sp>
        <p:nvSpPr>
          <p:cNvPr id="5" name="Footer Placeholder 4"/>
          <p:cNvSpPr>
            <a:spLocks noGrp="1"/>
          </p:cNvSpPr>
          <p:nvPr>
            <p:ph type="ftr" sz="quarter" idx="3"/>
          </p:nvPr>
        </p:nvSpPr>
        <p:spPr>
          <a:xfrm>
            <a:off x="4572000" y="18288"/>
            <a:ext cx="54864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smtClean="0"/>
              <a:t>Insert Lesson Title Here On Slide Master</a:t>
            </a:r>
            <a:endParaRPr lang="en-US" dirty="0"/>
          </a:p>
        </p:txBody>
      </p:sp>
      <p:sp>
        <p:nvSpPr>
          <p:cNvPr id="6" name="Slide Number Placeholder 5"/>
          <p:cNvSpPr>
            <a:spLocks noGrp="1"/>
          </p:cNvSpPr>
          <p:nvPr>
            <p:ph type="sldNum" sz="quarter" idx="4"/>
          </p:nvPr>
        </p:nvSpPr>
        <p:spPr>
          <a:xfrm>
            <a:off x="10160000" y="18288"/>
            <a:ext cx="14224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pic>
        <p:nvPicPr>
          <p:cNvPr id="9" name="Picture 8" descr="REACCHlogo_wheat"/>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1067744" y="6350991"/>
            <a:ext cx="1148144" cy="507682"/>
          </a:xfrm>
          <a:prstGeom prst="rect">
            <a:avLst/>
          </a:prstGeom>
          <a:noFill/>
          <a:ln>
            <a:noFill/>
          </a:ln>
          <a:effectLst/>
        </p:spPr>
      </p:pic>
      <p:cxnSp>
        <p:nvCxnSpPr>
          <p:cNvPr id="12" name="Straight Connector 11"/>
          <p:cNvCxnSpPr/>
          <p:nvPr/>
        </p:nvCxnSpPr>
        <p:spPr>
          <a:xfrm>
            <a:off x="11067744" y="347471"/>
            <a:ext cx="0" cy="6511202"/>
          </a:xfrm>
          <a:prstGeom prst="line">
            <a:avLst/>
          </a:prstGeom>
          <a:ln w="41275" cmpd="sng">
            <a:prstDash val="solid"/>
          </a:ln>
          <a:effectLst>
            <a:outerShdw dist="38100" dir="5400000" algn="ctr" rotWithShape="0">
              <a:srgbClr val="93A299"/>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553707"/>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Lst>
  <p:timing>
    <p:tnLst>
      <p:par>
        <p:cTn id="1" dur="indefinite" restart="never" nodeType="tmRoot"/>
      </p:par>
    </p:tnLst>
  </p:timing>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0.png"/><Relationship Id="rId3"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6" Type="http://schemas.openxmlformats.org/officeDocument/2006/relationships/image" Target="../media/image15.png"/><Relationship Id="rId7" Type="http://schemas.openxmlformats.org/officeDocument/2006/relationships/image" Target="../media/image16.pn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7.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package" Target="../embeddings/Microsoft_Word_Document1.docx"/><Relationship Id="rId5" Type="http://schemas.openxmlformats.org/officeDocument/2006/relationships/image" Target="../media/image4.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source=images&amp;cd=&amp;cad=rja&amp;docid=wyrxBjDwESkS9M&amp;tbnid=DpQFljNlMNUJsM:&amp;ved=0CAgQjRwwAA&amp;url=http://www.motherjones.com/kevin-drum/2013/05/chart-century-keeling-curve-edges-400-ppm&amp;ei=FAfXUfS7NYHJiwKLqoDQCw&amp;psig=AFQjCNHtt7OvmvRUfu_8ATTbcpgi3B-aSg&amp;ust=1373132948916553" TargetMode="External"/><Relationship Id="rId4"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2.bin"/><Relationship Id="rId5" Type="http://schemas.openxmlformats.org/officeDocument/2006/relationships/package" Target="../embeddings/Microsoft_Word_Document2.docx"/><Relationship Id="rId6" Type="http://schemas.openxmlformats.org/officeDocument/2006/relationships/image" Target="../media/image22.emf"/><Relationship Id="rId7" Type="http://schemas.openxmlformats.org/officeDocument/2006/relationships/oleObject" Target="../embeddings/oleObject3.bin"/><Relationship Id="rId8" Type="http://schemas.openxmlformats.org/officeDocument/2006/relationships/package" Target="../embeddings/Microsoft_Word_Document3.docx"/><Relationship Id="rId9" Type="http://schemas.openxmlformats.org/officeDocument/2006/relationships/image" Target="../media/image2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gpm.nasa.gov/education/videos/real-world-monitoring-earths-energy-budget-ceres" TargetMode="External"/><Relationship Id="rId3" Type="http://schemas.openxmlformats.org/officeDocument/2006/relationships/hyperlink" Target="http://gpm.nasa.gov/education/weather-climat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hyperlink" Target="http://genomicscience.energy.gov/carboncycle/"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tif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474133"/>
            <a:ext cx="8941061" cy="2824693"/>
          </a:xfrm>
        </p:spPr>
        <p:txBody>
          <a:bodyPr/>
          <a:lstStyle/>
          <a:p>
            <a:pPr algn="ctr"/>
            <a:r>
              <a:rPr lang="en-US" dirty="0" smtClean="0"/>
              <a:t>Ecological Cycles: Carbon, Photosynthesis, &amp; Respiration</a:t>
            </a:r>
            <a:endParaRPr lang="en-US" dirty="0"/>
          </a:p>
        </p:txBody>
      </p:sp>
      <p:sp>
        <p:nvSpPr>
          <p:cNvPr id="3" name="Subtitle 2"/>
          <p:cNvSpPr>
            <a:spLocks noGrp="1"/>
          </p:cNvSpPr>
          <p:nvPr>
            <p:ph type="subTitle" idx="1"/>
          </p:nvPr>
        </p:nvSpPr>
        <p:spPr/>
        <p:txBody>
          <a:bodyPr/>
          <a:lstStyle/>
          <a:p>
            <a:r>
              <a:rPr lang="en-US" dirty="0" smtClean="0"/>
              <a:t>How are my farming practices </a:t>
            </a:r>
            <a:r>
              <a:rPr lang="en-US" dirty="0"/>
              <a:t>a</a:t>
            </a:r>
            <a:r>
              <a:rPr lang="en-US" dirty="0" smtClean="0"/>
              <a:t>ffecting the environment &amp; long term stability?</a:t>
            </a:r>
            <a:endParaRPr lang="en-US" dirty="0"/>
          </a:p>
        </p:txBody>
      </p:sp>
    </p:spTree>
    <p:extLst>
      <p:ext uri="{BB962C8B-B14F-4D97-AF65-F5344CB8AC3E}">
        <p14:creationId xmlns:p14="http://schemas.microsoft.com/office/powerpoint/2010/main" val="11616398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Sinks</a:t>
            </a:r>
            <a:endParaRPr lang="en-US" dirty="0"/>
          </a:p>
        </p:txBody>
      </p:sp>
      <p:sp>
        <p:nvSpPr>
          <p:cNvPr id="3" name="Content Placeholder 2"/>
          <p:cNvSpPr>
            <a:spLocks noGrp="1"/>
          </p:cNvSpPr>
          <p:nvPr>
            <p:ph idx="1"/>
          </p:nvPr>
        </p:nvSpPr>
        <p:spPr/>
        <p:txBody>
          <a:bodyPr>
            <a:normAutofit/>
          </a:bodyPr>
          <a:lstStyle/>
          <a:p>
            <a:r>
              <a:rPr lang="en-US" sz="3200" dirty="0" smtClean="0"/>
              <a:t>Short lived:</a:t>
            </a:r>
          </a:p>
          <a:p>
            <a:pPr lvl="1"/>
            <a:r>
              <a:rPr lang="en-US" sz="2800" dirty="0" smtClean="0"/>
              <a:t>Living organisms</a:t>
            </a:r>
          </a:p>
          <a:p>
            <a:pPr lvl="1"/>
            <a:r>
              <a:rPr lang="en-US" sz="2800" dirty="0" smtClean="0"/>
              <a:t>Dead organisms</a:t>
            </a:r>
          </a:p>
          <a:p>
            <a:pPr lvl="1"/>
            <a:r>
              <a:rPr lang="en-US" sz="2800" dirty="0" smtClean="0"/>
              <a:t>Organic matter in soil</a:t>
            </a:r>
          </a:p>
          <a:p>
            <a:r>
              <a:rPr lang="en-US" sz="3200" dirty="0" smtClean="0"/>
              <a:t>Long lived:</a:t>
            </a:r>
          </a:p>
          <a:p>
            <a:pPr lvl="1"/>
            <a:r>
              <a:rPr lang="en-US" sz="2800" dirty="0" smtClean="0"/>
              <a:t>Organic matter </a:t>
            </a:r>
            <a:r>
              <a:rPr lang="en-US" sz="2800" dirty="0"/>
              <a:t>in soil</a:t>
            </a:r>
          </a:p>
          <a:p>
            <a:pPr lvl="1"/>
            <a:r>
              <a:rPr lang="en-US" sz="2800" dirty="0"/>
              <a:t>CO</a:t>
            </a:r>
            <a:r>
              <a:rPr lang="en-US" sz="2800" baseline="-25000" dirty="0"/>
              <a:t>2</a:t>
            </a:r>
            <a:r>
              <a:rPr lang="en-US" sz="2800" dirty="0"/>
              <a:t> dissolved in the oceans</a:t>
            </a:r>
          </a:p>
          <a:p>
            <a:pPr lvl="1"/>
            <a:r>
              <a:rPr lang="en-US" sz="2800" dirty="0"/>
              <a:t>Carbonates in </a:t>
            </a:r>
            <a:r>
              <a:rPr lang="en-US" sz="2800" dirty="0" smtClean="0"/>
              <a:t>rocks</a:t>
            </a:r>
          </a:p>
          <a:p>
            <a:pPr lvl="1"/>
            <a:r>
              <a:rPr lang="en-US" sz="2800" dirty="0"/>
              <a:t>F</a:t>
            </a:r>
            <a:r>
              <a:rPr lang="en-US" sz="2800" dirty="0" smtClean="0"/>
              <a:t>ossil fuels (if not burned)</a:t>
            </a:r>
            <a:endParaRPr lang="en-US" sz="2800" dirty="0"/>
          </a:p>
        </p:txBody>
      </p:sp>
    </p:spTree>
    <p:extLst>
      <p:ext uri="{BB962C8B-B14F-4D97-AF65-F5344CB8AC3E}">
        <p14:creationId xmlns:p14="http://schemas.microsoft.com/office/powerpoint/2010/main" val="9007653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Fuels</a:t>
            </a:r>
            <a:endParaRPr lang="en-US" dirty="0"/>
          </a:p>
        </p:txBody>
      </p:sp>
      <p:sp>
        <p:nvSpPr>
          <p:cNvPr id="3" name="Content Placeholder 2"/>
          <p:cNvSpPr>
            <a:spLocks noGrp="1"/>
          </p:cNvSpPr>
          <p:nvPr>
            <p:ph idx="1"/>
          </p:nvPr>
        </p:nvSpPr>
        <p:spPr>
          <a:xfrm>
            <a:off x="171976" y="1464736"/>
            <a:ext cx="9691753" cy="4876800"/>
          </a:xfrm>
        </p:spPr>
        <p:txBody>
          <a:bodyPr>
            <a:noAutofit/>
          </a:bodyPr>
          <a:lstStyle/>
          <a:p>
            <a:r>
              <a:rPr lang="en-US" sz="3200" dirty="0" smtClean="0"/>
              <a:t>Coal, oil, natural gas</a:t>
            </a:r>
          </a:p>
          <a:p>
            <a:r>
              <a:rPr lang="en-US" sz="3200" dirty="0" smtClean="0"/>
              <a:t>Result of organic material being buried for millions of years and removed from the carbon cycle.</a:t>
            </a:r>
          </a:p>
          <a:p>
            <a:r>
              <a:rPr lang="en-US" sz="3200" dirty="0" smtClean="0"/>
              <a:t>When burned they release CO</a:t>
            </a:r>
            <a:r>
              <a:rPr lang="en-US" sz="3200" baseline="-25000" dirty="0" smtClean="0"/>
              <a:t>2</a:t>
            </a:r>
            <a:r>
              <a:rPr lang="en-US" sz="3200" dirty="0" smtClean="0"/>
              <a:t> into the atmosphere</a:t>
            </a:r>
          </a:p>
          <a:p>
            <a:r>
              <a:rPr lang="en-US" sz="3200" dirty="0" smtClean="0"/>
              <a:t>Photosynthesis and the ocean sinks have been able to incorporate roughly half these emissions each year</a:t>
            </a:r>
          </a:p>
          <a:p>
            <a:pPr lvl="1"/>
            <a:r>
              <a:rPr lang="en-US" sz="2800" dirty="0" smtClean="0"/>
              <a:t>Ocean acidification is one result</a:t>
            </a:r>
          </a:p>
          <a:p>
            <a:r>
              <a:rPr lang="en-US" sz="3200" dirty="0" smtClean="0"/>
              <a:t>The rest remains in the atmosphere</a:t>
            </a:r>
          </a:p>
        </p:txBody>
      </p:sp>
    </p:spTree>
    <p:extLst>
      <p:ext uri="{BB962C8B-B14F-4D97-AF65-F5344CB8AC3E}">
        <p14:creationId xmlns:p14="http://schemas.microsoft.com/office/powerpoint/2010/main" val="20321623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sp>
        <p:nvSpPr>
          <p:cNvPr id="3" name="Content Placeholder 2"/>
          <p:cNvSpPr>
            <a:spLocks noGrp="1"/>
          </p:cNvSpPr>
          <p:nvPr>
            <p:ph idx="1"/>
          </p:nvPr>
        </p:nvSpPr>
        <p:spPr/>
        <p:txBody>
          <a:bodyPr/>
          <a:lstStyle/>
          <a:p>
            <a:endParaRPr lang="en-US"/>
          </a:p>
        </p:txBody>
      </p:sp>
      <p:pic>
        <p:nvPicPr>
          <p:cNvPr id="1026" name="Picture 2" descr="510E-tm-1"/>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6255" t="14865" r="6400" b="44868"/>
          <a:stretch/>
        </p:blipFill>
        <p:spPr bwMode="auto">
          <a:xfrm>
            <a:off x="1524000" y="1710259"/>
            <a:ext cx="9144000" cy="5066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822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val="0"/>
              </a:ext>
            </a:extLst>
          </a:blip>
          <a:stretch>
            <a:fillRect/>
          </a:stretch>
        </p:blipFill>
        <p:spPr bwMode="auto">
          <a:xfrm>
            <a:off x="4368801" y="518951"/>
            <a:ext cx="6434138" cy="63380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524933" y="160874"/>
            <a:ext cx="9958453" cy="990600"/>
          </a:xfrm>
        </p:spPr>
        <p:txBody>
          <a:bodyPr/>
          <a:lstStyle/>
          <a:p>
            <a:r>
              <a:rPr lang="en-US" dirty="0" smtClean="0"/>
              <a:t>Photosynthesis</a:t>
            </a:r>
            <a:endParaRPr lang="en-US" dirty="0"/>
          </a:p>
        </p:txBody>
      </p:sp>
      <p:sp>
        <p:nvSpPr>
          <p:cNvPr id="5" name="Content Placeholder 4"/>
          <p:cNvSpPr>
            <a:spLocks noGrp="1"/>
          </p:cNvSpPr>
          <p:nvPr>
            <p:ph idx="1"/>
          </p:nvPr>
        </p:nvSpPr>
        <p:spPr>
          <a:xfrm>
            <a:off x="380999" y="1151474"/>
            <a:ext cx="3818467" cy="4876800"/>
          </a:xfrm>
        </p:spPr>
        <p:txBody>
          <a:bodyPr>
            <a:normAutofit/>
          </a:bodyPr>
          <a:lstStyle/>
          <a:p>
            <a:r>
              <a:rPr lang="en-US" sz="2800" b="1" dirty="0" smtClean="0">
                <a:solidFill>
                  <a:srgbClr val="008000"/>
                </a:solidFill>
              </a:rPr>
              <a:t>Photosynthesis </a:t>
            </a:r>
            <a:r>
              <a:rPr lang="en-US" sz="2800" b="1" i="1" u="sng" dirty="0" smtClean="0">
                <a:solidFill>
                  <a:srgbClr val="008000"/>
                </a:solidFill>
              </a:rPr>
              <a:t>only</a:t>
            </a:r>
            <a:r>
              <a:rPr lang="en-US" sz="2800" b="1" dirty="0" smtClean="0">
                <a:solidFill>
                  <a:srgbClr val="008000"/>
                </a:solidFill>
              </a:rPr>
              <a:t> occurs in the presence</a:t>
            </a:r>
            <a:r>
              <a:rPr lang="en-US" sz="2800" b="1" dirty="0">
                <a:solidFill>
                  <a:srgbClr val="008000"/>
                </a:solidFill>
              </a:rPr>
              <a:t> </a:t>
            </a:r>
            <a:r>
              <a:rPr lang="en-US" sz="2800" b="1" dirty="0" smtClean="0">
                <a:solidFill>
                  <a:srgbClr val="008000"/>
                </a:solidFill>
              </a:rPr>
              <a:t>of light</a:t>
            </a:r>
          </a:p>
          <a:p>
            <a:endParaRPr lang="en-US" sz="2800" dirty="0"/>
          </a:p>
        </p:txBody>
      </p:sp>
      <p:sp>
        <p:nvSpPr>
          <p:cNvPr id="3" name="Sun 2"/>
          <p:cNvSpPr/>
          <p:nvPr/>
        </p:nvSpPr>
        <p:spPr>
          <a:xfrm>
            <a:off x="5365992" y="835522"/>
            <a:ext cx="1737360" cy="1737360"/>
          </a:xfrm>
          <a:prstGeom prst="sun">
            <a:avLst/>
          </a:prstGeom>
          <a:solidFill>
            <a:srgbClr val="FFFF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925052" y="6581002"/>
            <a:ext cx="4178300" cy="276999"/>
          </a:xfrm>
          <a:prstGeom prst="rect">
            <a:avLst/>
          </a:prstGeom>
          <a:noFill/>
        </p:spPr>
        <p:txBody>
          <a:bodyPr wrap="square" rtlCol="0">
            <a:spAutoFit/>
          </a:bodyPr>
          <a:lstStyle/>
          <a:p>
            <a:r>
              <a:rPr lang="en-US" sz="1200" dirty="0"/>
              <a:t>Source: Idaho PTE Ag Curriculum Guides 510-E</a:t>
            </a:r>
          </a:p>
        </p:txBody>
      </p:sp>
    </p:spTree>
    <p:extLst>
      <p:ext uri="{BB962C8B-B14F-4D97-AF65-F5344CB8AC3E}">
        <p14:creationId xmlns:p14="http://schemas.microsoft.com/office/powerpoint/2010/main" val="25366845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pic>
        <p:nvPicPr>
          <p:cNvPr id="4" name="Content Placeholder 3"/>
          <p:cNvPicPr>
            <a:picLocks noGrp="1" noChangeAspect="1"/>
          </p:cNvPicPr>
          <p:nvPr>
            <p:ph idx="1"/>
          </p:nvPr>
        </p:nvPicPr>
        <p:blipFill rotWithShape="1">
          <a:blip r:embed="rId2" cstate="screen">
            <a:extLst>
              <a:ext uri="{28A0092B-C50C-407E-A947-70E740481C1C}">
                <a14:useLocalDpi xmlns:a14="http://schemas.microsoft.com/office/drawing/2010/main"/>
              </a:ext>
            </a:extLst>
          </a:blip>
          <a:srcRect/>
          <a:stretch/>
        </p:blipFill>
        <p:spPr>
          <a:xfrm>
            <a:off x="171976" y="1371600"/>
            <a:ext cx="10766957" cy="3116263"/>
          </a:xfrm>
        </p:spPr>
      </p:pic>
      <p:pic>
        <p:nvPicPr>
          <p:cNvPr id="5" name="Picture 4"/>
          <p:cNvPicPr>
            <a:picLocks noChangeAspect="1"/>
          </p:cNvPicPr>
          <p:nvPr/>
        </p:nvPicPr>
        <p:blipFill>
          <a:blip r:embed="rId3"/>
          <a:stretch>
            <a:fillRect/>
          </a:stretch>
        </p:blipFill>
        <p:spPr>
          <a:xfrm>
            <a:off x="1253129" y="4826530"/>
            <a:ext cx="8610600" cy="1638300"/>
          </a:xfrm>
          <a:prstGeom prst="rect">
            <a:avLst/>
          </a:prstGeom>
        </p:spPr>
      </p:pic>
    </p:spTree>
    <p:extLst>
      <p:ext uri="{BB962C8B-B14F-4D97-AF65-F5344CB8AC3E}">
        <p14:creationId xmlns:p14="http://schemas.microsoft.com/office/powerpoint/2010/main" val="1719081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a:t>
            </a: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1392" y="1663655"/>
            <a:ext cx="6050809" cy="4113653"/>
          </a:xfrm>
          <a:prstGeom prst="rect">
            <a:avLst/>
          </a:prstGeom>
        </p:spPr>
      </p:pic>
      <p:sp>
        <p:nvSpPr>
          <p:cNvPr id="5" name="Sun 4"/>
          <p:cNvSpPr/>
          <p:nvPr/>
        </p:nvSpPr>
        <p:spPr>
          <a:xfrm>
            <a:off x="1524001" y="1663654"/>
            <a:ext cx="1455619" cy="1336264"/>
          </a:xfrm>
          <a:prstGeom prst="sun">
            <a:avLst/>
          </a:prstGeom>
          <a:solidFill>
            <a:srgbClr val="FFD306"/>
          </a:solidFill>
          <a:ln>
            <a:solidFill>
              <a:srgbClr val="FFFF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6" name="Right Arrow 5"/>
          <p:cNvSpPr/>
          <p:nvPr/>
        </p:nvSpPr>
        <p:spPr>
          <a:xfrm>
            <a:off x="3322118" y="1969112"/>
            <a:ext cx="2026450" cy="1030807"/>
          </a:xfrm>
          <a:prstGeom prst="rightArrow">
            <a:avLst/>
          </a:prstGeom>
          <a:solidFill>
            <a:srgbClr val="FFFF00"/>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200" dirty="0">
                <a:solidFill>
                  <a:prstClr val="black"/>
                </a:solidFill>
                <a:latin typeface="Calibri"/>
              </a:rPr>
              <a:t>Light</a:t>
            </a: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59573" y="3194633"/>
            <a:ext cx="991818" cy="651895"/>
          </a:xfrm>
          <a:prstGeom prst="rect">
            <a:avLst/>
          </a:prstGeom>
        </p:spPr>
      </p:pic>
      <p:sp>
        <p:nvSpPr>
          <p:cNvPr id="8" name="Right Arrow 7"/>
          <p:cNvSpPr/>
          <p:nvPr/>
        </p:nvSpPr>
        <p:spPr>
          <a:xfrm>
            <a:off x="2979619" y="2999919"/>
            <a:ext cx="2026450" cy="1030807"/>
          </a:xfrm>
          <a:prstGeom prst="rightArrow">
            <a:avLst/>
          </a:prstGeom>
          <a:solidFill>
            <a:schemeClr val="accent2">
              <a:lumMod val="60000"/>
              <a:lumOff val="40000"/>
            </a:schemeClr>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000" dirty="0">
                <a:solidFill>
                  <a:prstClr val="black"/>
                </a:solidFill>
                <a:latin typeface="Calibri"/>
              </a:rPr>
              <a:t>CO</a:t>
            </a:r>
            <a:r>
              <a:rPr lang="en-US" sz="3000" baseline="-25000" dirty="0">
                <a:solidFill>
                  <a:prstClr val="black"/>
                </a:solidFill>
                <a:latin typeface="Calibri"/>
              </a:rPr>
              <a:t>2</a:t>
            </a:r>
            <a:endParaRPr lang="en-US" sz="3000" dirty="0">
              <a:solidFill>
                <a:prstClr val="black"/>
              </a:solidFill>
              <a:latin typeface="Calibri"/>
            </a:endParaRPr>
          </a:p>
        </p:txBody>
      </p:sp>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59574" y="4180795"/>
            <a:ext cx="1014669" cy="872208"/>
          </a:xfrm>
          <a:prstGeom prst="rect">
            <a:avLst/>
          </a:prstGeom>
        </p:spPr>
      </p:pic>
      <p:sp>
        <p:nvSpPr>
          <p:cNvPr id="10" name="Right Arrow 9"/>
          <p:cNvSpPr/>
          <p:nvPr/>
        </p:nvSpPr>
        <p:spPr>
          <a:xfrm>
            <a:off x="2674243" y="4022197"/>
            <a:ext cx="1836351" cy="1030807"/>
          </a:xfrm>
          <a:prstGeom prst="rightArrow">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000" dirty="0">
                <a:solidFill>
                  <a:prstClr val="black"/>
                </a:solidFill>
                <a:latin typeface="Calibri"/>
              </a:rPr>
              <a:t>H</a:t>
            </a:r>
            <a:r>
              <a:rPr lang="en-US" sz="3000" baseline="-25000" dirty="0">
                <a:solidFill>
                  <a:prstClr val="black"/>
                </a:solidFill>
                <a:latin typeface="Calibri"/>
              </a:rPr>
              <a:t>2</a:t>
            </a:r>
            <a:r>
              <a:rPr lang="en-US" sz="3000" dirty="0">
                <a:solidFill>
                  <a:prstClr val="black"/>
                </a:solidFill>
                <a:latin typeface="Calibri"/>
              </a:rPr>
              <a:t>O</a:t>
            </a:r>
          </a:p>
        </p:txBody>
      </p:sp>
      <p:sp>
        <p:nvSpPr>
          <p:cNvPr id="11" name="Right Arrow 10"/>
          <p:cNvSpPr/>
          <p:nvPr/>
        </p:nvSpPr>
        <p:spPr>
          <a:xfrm>
            <a:off x="7927001" y="3331124"/>
            <a:ext cx="1417385" cy="1030807"/>
          </a:xfrm>
          <a:prstGeom prst="rightArrow">
            <a:avLst/>
          </a:prstGeom>
          <a:gradFill flip="none" rotWithShape="1">
            <a:gsLst>
              <a:gs pos="0">
                <a:schemeClr val="accent6">
                  <a:lumMod val="75000"/>
                  <a:tint val="66000"/>
                  <a:satMod val="160000"/>
                </a:schemeClr>
              </a:gs>
              <a:gs pos="50000">
                <a:schemeClr val="accent6">
                  <a:lumMod val="75000"/>
                  <a:tint val="44500"/>
                  <a:satMod val="160000"/>
                </a:schemeClr>
              </a:gs>
              <a:gs pos="100000">
                <a:schemeClr val="accent6">
                  <a:lumMod val="75000"/>
                  <a:tint val="23500"/>
                  <a:satMod val="160000"/>
                </a:schemeClr>
              </a:gs>
            </a:gsLst>
            <a:path path="circle">
              <a:fillToRect t="100000" r="100000"/>
            </a:path>
            <a:tileRect l="-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3000" dirty="0">
                <a:solidFill>
                  <a:prstClr val="black"/>
                </a:solidFill>
                <a:latin typeface="Calibri"/>
              </a:rPr>
              <a:t>O</a:t>
            </a:r>
            <a:r>
              <a:rPr lang="en-US" sz="3000" baseline="-25000" dirty="0">
                <a:solidFill>
                  <a:prstClr val="black"/>
                </a:solidFill>
                <a:latin typeface="Calibri"/>
              </a:rPr>
              <a:t>2</a:t>
            </a:r>
            <a:endParaRPr lang="en-US" sz="3000" dirty="0">
              <a:solidFill>
                <a:prstClr val="black"/>
              </a:solidFill>
              <a:latin typeface="Calibri"/>
            </a:endParaRPr>
          </a:p>
        </p:txBody>
      </p:sp>
      <p:pic>
        <p:nvPicPr>
          <p:cNvPr id="12" name="Pictur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548735" y="3546563"/>
            <a:ext cx="904212" cy="669117"/>
          </a:xfrm>
          <a:prstGeom prst="rect">
            <a:avLst/>
          </a:prstGeom>
        </p:spPr>
      </p:pic>
      <p:sp>
        <p:nvSpPr>
          <p:cNvPr id="13" name="Right Arrow 12"/>
          <p:cNvSpPr/>
          <p:nvPr/>
        </p:nvSpPr>
        <p:spPr>
          <a:xfrm>
            <a:off x="6147733" y="4537600"/>
            <a:ext cx="2397489" cy="1030807"/>
          </a:xfrm>
          <a:prstGeom prst="rightArrow">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400" dirty="0">
                <a:solidFill>
                  <a:prstClr val="black"/>
                </a:solidFill>
                <a:latin typeface="Calibri"/>
              </a:rPr>
              <a:t>Carbohydrates</a:t>
            </a:r>
          </a:p>
        </p:txBody>
      </p:sp>
      <p:pic>
        <p:nvPicPr>
          <p:cNvPr id="14" name="Picture 13"/>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4823" y="4708744"/>
            <a:ext cx="1996017" cy="1497013"/>
          </a:xfrm>
          <a:prstGeom prst="rect">
            <a:avLst/>
          </a:prstGeom>
        </p:spPr>
      </p:pic>
    </p:spTree>
    <p:extLst>
      <p:ext uri="{BB962C8B-B14F-4D97-AF65-F5344CB8AC3E}">
        <p14:creationId xmlns:p14="http://schemas.microsoft.com/office/powerpoint/2010/main" val="130246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9330267" y="258762"/>
            <a:ext cx="2641600" cy="968375"/>
          </a:xfrm>
          <a:solidFill>
            <a:schemeClr val="bg1"/>
          </a:solidFill>
        </p:spPr>
        <p:txBody>
          <a:bodyPr anchor="ctr">
            <a:normAutofit/>
          </a:bodyPr>
          <a:lstStyle/>
          <a:p>
            <a:pPr marL="0" indent="0" algn="ctr">
              <a:buNone/>
            </a:pPr>
            <a:r>
              <a:rPr lang="en-US" sz="2800" dirty="0" smtClean="0"/>
              <a:t>Photosynthesis</a:t>
            </a:r>
            <a:endParaRPr lang="en-US" sz="2800" dirty="0"/>
          </a:p>
        </p:txBody>
      </p:sp>
      <p:pic>
        <p:nvPicPr>
          <p:cNvPr id="5" name="Picture Placeholder 4"/>
          <p:cNvPicPr>
            <a:picLocks noGrp="1" noChangeAspect="1"/>
          </p:cNvPicPr>
          <p:nvPr>
            <p:ph type="pic" idx="4294967295"/>
          </p:nvPr>
        </p:nvPicPr>
        <p:blipFill>
          <a:blip r:embed="rId3" cstate="screen">
            <a:extLst>
              <a:ext uri="{28A0092B-C50C-407E-A947-70E740481C1C}">
                <a14:useLocalDpi xmlns:a14="http://schemas.microsoft.com/office/drawing/2010/main"/>
              </a:ext>
            </a:extLst>
          </a:blip>
          <a:srcRect t="4282" b="4282"/>
          <a:stretch>
            <a:fillRect/>
          </a:stretch>
        </p:blipFill>
        <p:spPr>
          <a:xfrm>
            <a:off x="-1" y="258762"/>
            <a:ext cx="10532533" cy="6599237"/>
          </a:xfrm>
        </p:spPr>
      </p:pic>
    </p:spTree>
    <p:extLst>
      <p:ext uri="{BB962C8B-B14F-4D97-AF65-F5344CB8AC3E}">
        <p14:creationId xmlns:p14="http://schemas.microsoft.com/office/powerpoint/2010/main" val="19792489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Respiration</a:t>
            </a:r>
            <a:endParaRPr lang="en-US" dirty="0"/>
          </a:p>
        </p:txBody>
      </p:sp>
      <p:sp>
        <p:nvSpPr>
          <p:cNvPr id="3" name="Content Placeholder 2"/>
          <p:cNvSpPr>
            <a:spLocks noGrp="1"/>
          </p:cNvSpPr>
          <p:nvPr>
            <p:ph idx="1"/>
          </p:nvPr>
        </p:nvSpPr>
        <p:spPr/>
        <p:txBody>
          <a:bodyPr/>
          <a:lstStyle/>
          <a:p>
            <a:r>
              <a:rPr lang="en-US" dirty="0" smtClean="0"/>
              <a:t>Respiration is always occurring. </a:t>
            </a:r>
          </a:p>
          <a:p>
            <a:endParaRPr lang="en-US" dirty="0" smtClean="0"/>
          </a:p>
          <a:p>
            <a:r>
              <a:rPr lang="en-US" dirty="0" smtClean="0"/>
              <a:t>CO</a:t>
            </a:r>
            <a:r>
              <a:rPr lang="en-US" baseline="-25000" dirty="0" smtClean="0"/>
              <a:t>2</a:t>
            </a:r>
            <a:r>
              <a:rPr lang="en-US" dirty="0" smtClean="0"/>
              <a:t> is constantly being produced as the plant grows.</a:t>
            </a:r>
          </a:p>
          <a:p>
            <a:endParaRPr lang="en-US" dirty="0" smtClean="0"/>
          </a:p>
          <a:p>
            <a:r>
              <a:rPr lang="en-US" dirty="0" smtClean="0"/>
              <a:t>Two stage process </a:t>
            </a:r>
          </a:p>
          <a:p>
            <a:pPr lvl="1"/>
            <a:r>
              <a:rPr lang="en-US" dirty="0" smtClean="0"/>
              <a:t>Starting in the cytoplasm glucose is broken down to smaller energy molecules (glucose → pyruvic acid → NADH &amp; FADH</a:t>
            </a:r>
            <a:r>
              <a:rPr lang="en-US" baseline="-25000" dirty="0" smtClean="0"/>
              <a:t>2</a:t>
            </a:r>
            <a:r>
              <a:rPr lang="en-US" dirty="0" smtClean="0"/>
              <a:t>)</a:t>
            </a:r>
          </a:p>
          <a:p>
            <a:pPr lvl="1"/>
            <a:r>
              <a:rPr lang="en-US" dirty="0" smtClean="0"/>
              <a:t>In the mitochondria these molecules are converted to energy (Adenosine Tri-Phosphate) yielding CO</a:t>
            </a:r>
            <a:r>
              <a:rPr lang="en-US" baseline="-25000" dirty="0" smtClean="0"/>
              <a:t>2</a:t>
            </a:r>
            <a:r>
              <a:rPr lang="en-US" dirty="0" smtClean="0"/>
              <a:t> and water as the byproducts</a:t>
            </a:r>
          </a:p>
          <a:p>
            <a:pPr lvl="1"/>
            <a:endParaRPr lang="en-US" dirty="0" smtClean="0"/>
          </a:p>
          <a:p>
            <a:endParaRPr lang="en-US" dirty="0"/>
          </a:p>
        </p:txBody>
      </p:sp>
      <p:pic>
        <p:nvPicPr>
          <p:cNvPr id="4098" name="Picture 2" descr="Photosynthesis and Respiration - Click Image to Clos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349163" y="-800100"/>
            <a:ext cx="5477227" cy="82423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083254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Plant Growth</a:t>
            </a:r>
            <a:endParaRPr lang="en-US" dirty="0"/>
          </a:p>
        </p:txBody>
      </p:sp>
      <p:sp>
        <p:nvSpPr>
          <p:cNvPr id="3" name="Content Placeholder 2"/>
          <p:cNvSpPr>
            <a:spLocks noGrp="1"/>
          </p:cNvSpPr>
          <p:nvPr>
            <p:ph idx="1"/>
          </p:nvPr>
        </p:nvSpPr>
        <p:spPr>
          <a:xfrm>
            <a:off x="171975" y="1399347"/>
            <a:ext cx="10326691" cy="3833054"/>
          </a:xfrm>
        </p:spPr>
        <p:txBody>
          <a:bodyPr>
            <a:normAutofit/>
          </a:bodyPr>
          <a:lstStyle/>
          <a:p>
            <a:r>
              <a:rPr lang="en-US" dirty="0" smtClean="0"/>
              <a:t>Daylight hours</a:t>
            </a:r>
          </a:p>
          <a:p>
            <a:pPr lvl="1"/>
            <a:r>
              <a:rPr lang="en-US" dirty="0" smtClean="0"/>
              <a:t>The sugar produced by photosynthesis is greater than the sugar used by respiration.</a:t>
            </a:r>
          </a:p>
          <a:p>
            <a:pPr lvl="1"/>
            <a:r>
              <a:rPr lang="en-US" dirty="0" smtClean="0"/>
              <a:t>Result is increase in dry weight.</a:t>
            </a:r>
          </a:p>
          <a:p>
            <a:r>
              <a:rPr lang="en-US" dirty="0" smtClean="0"/>
              <a:t/>
            </a:r>
            <a:br>
              <a:rPr lang="en-US" dirty="0" smtClean="0"/>
            </a:br>
            <a:r>
              <a:rPr lang="en-US" dirty="0" smtClean="0"/>
              <a:t>Dark Hours</a:t>
            </a:r>
          </a:p>
          <a:p>
            <a:pPr lvl="1"/>
            <a:r>
              <a:rPr lang="en-US" dirty="0" smtClean="0"/>
              <a:t>No sugar is produced by </a:t>
            </a:r>
            <a:br>
              <a:rPr lang="en-US" dirty="0" smtClean="0"/>
            </a:br>
            <a:r>
              <a:rPr lang="en-US" dirty="0" smtClean="0"/>
              <a:t>photosynthesis.</a:t>
            </a:r>
          </a:p>
          <a:p>
            <a:pPr lvl="1"/>
            <a:r>
              <a:rPr lang="en-US" dirty="0" smtClean="0"/>
              <a:t>Sugar is used by respiration.</a:t>
            </a:r>
          </a:p>
          <a:p>
            <a:pPr lvl="1"/>
            <a:r>
              <a:rPr lang="en-US" dirty="0" smtClean="0"/>
              <a:t>Result is decrease in dry weight.</a:t>
            </a:r>
          </a:p>
        </p:txBody>
      </p:sp>
      <p:pic>
        <p:nvPicPr>
          <p:cNvPr id="3074" name="Picture 2" descr="510E-tm-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19614" t="24086" r="20292" b="41052"/>
          <a:stretch/>
        </p:blipFill>
        <p:spPr bwMode="auto">
          <a:xfrm>
            <a:off x="4707466" y="2906413"/>
            <a:ext cx="5979119" cy="34898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6034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Organic Matter Formation (Growth)</a:t>
            </a:r>
            <a:endParaRPr lang="en-US" dirty="0"/>
          </a:p>
        </p:txBody>
      </p:sp>
      <p:sp>
        <p:nvSpPr>
          <p:cNvPr id="3" name="Content Placeholder 2"/>
          <p:cNvSpPr>
            <a:spLocks noGrp="1"/>
          </p:cNvSpPr>
          <p:nvPr>
            <p:ph idx="1"/>
          </p:nvPr>
        </p:nvSpPr>
        <p:spPr/>
        <p:txBody>
          <a:bodyPr/>
          <a:lstStyle/>
          <a:p>
            <a:r>
              <a:rPr lang="en-US" dirty="0" smtClean="0"/>
              <a:t>Growth in plants occurs as a net increase in dry weight when photosynthetic process produces more energy than the respiratory process consumes.</a:t>
            </a:r>
          </a:p>
          <a:p>
            <a:endParaRPr lang="en-US" dirty="0"/>
          </a:p>
          <a:p>
            <a:r>
              <a:rPr lang="en-US" dirty="0" smtClean="0"/>
              <a:t>Photosynthesis – Respiration = Net Plant Growth</a:t>
            </a:r>
            <a:endParaRPr lang="en-US" dirty="0"/>
          </a:p>
        </p:txBody>
      </p:sp>
      <p:pic>
        <p:nvPicPr>
          <p:cNvPr id="4" name="Picture 2" descr="510E-tm-4"/>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0779" t="24634" r="20536" b="41357"/>
          <a:stretch/>
        </p:blipFill>
        <p:spPr bwMode="auto">
          <a:xfrm>
            <a:off x="541866" y="4038600"/>
            <a:ext cx="4051300" cy="23622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51083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216228782"/>
              </p:ext>
            </p:extLst>
          </p:nvPr>
        </p:nvGraphicFramePr>
        <p:xfrm>
          <a:off x="542396" y="1524000"/>
          <a:ext cx="3800475" cy="4876800"/>
        </p:xfrm>
        <a:graphic>
          <a:graphicData uri="http://schemas.openxmlformats.org/presentationml/2006/ole">
            <mc:AlternateContent xmlns:mc="http://schemas.openxmlformats.org/markup-compatibility/2006">
              <mc:Choice xmlns:v="urn:schemas-microsoft-com:vml" Requires="v">
                <p:oleObj spid="_x0000_s1044" name="Document" r:id="rId4" imgW="6858000" imgH="8801100" progId="Word.Document.12">
                  <p:embed/>
                </p:oleObj>
              </mc:Choice>
              <mc:Fallback>
                <p:oleObj name="Document" r:id="rId4" imgW="6858000" imgH="8801100" progId="Word.Document.12">
                  <p:embed/>
                  <p:pic>
                    <p:nvPicPr>
                      <p:cNvPr id="0" name=""/>
                      <p:cNvPicPr/>
                      <p:nvPr/>
                    </p:nvPicPr>
                    <p:blipFill>
                      <a:blip r:embed="rId5"/>
                      <a:stretch>
                        <a:fillRect/>
                      </a:stretch>
                    </p:blipFill>
                    <p:spPr>
                      <a:xfrm>
                        <a:off x="542396" y="1524000"/>
                        <a:ext cx="3800475" cy="4876800"/>
                      </a:xfrm>
                      <a:prstGeom prst="rect">
                        <a:avLst/>
                      </a:prstGeom>
                    </p:spPr>
                  </p:pic>
                </p:oleObj>
              </mc:Fallback>
            </mc:AlternateContent>
          </a:graphicData>
        </a:graphic>
      </p:graphicFrame>
    </p:spTree>
    <p:extLst>
      <p:ext uri="{BB962C8B-B14F-4D97-AF65-F5344CB8AC3E}">
        <p14:creationId xmlns:p14="http://schemas.microsoft.com/office/powerpoint/2010/main" val="12139435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Mauna Loa Observatory</a:t>
            </a:r>
            <a:endParaRPr lang="en-US" dirty="0"/>
          </a:p>
        </p:txBody>
      </p:sp>
      <p:sp>
        <p:nvSpPr>
          <p:cNvPr id="3" name="Content Placeholder 2"/>
          <p:cNvSpPr>
            <a:spLocks noGrp="1"/>
          </p:cNvSpPr>
          <p:nvPr>
            <p:ph idx="1"/>
          </p:nvPr>
        </p:nvSpPr>
        <p:spPr>
          <a:xfrm>
            <a:off x="491067" y="1917700"/>
            <a:ext cx="9719733" cy="4559300"/>
          </a:xfrm>
        </p:spPr>
        <p:txBody>
          <a:bodyPr/>
          <a:lstStyle/>
          <a:p>
            <a:r>
              <a:rPr lang="en-US" dirty="0" smtClean="0"/>
              <a:t>Atmospheric CO</a:t>
            </a:r>
            <a:r>
              <a:rPr lang="en-US" baseline="-25000" dirty="0" smtClean="0"/>
              <a:t>2</a:t>
            </a:r>
            <a:r>
              <a:rPr lang="en-US" dirty="0" smtClean="0"/>
              <a:t> measured in Hawaii</a:t>
            </a:r>
          </a:p>
          <a:p>
            <a:r>
              <a:rPr lang="en-US" dirty="0" smtClean="0"/>
              <a:t>Nearly 50 years of continuous recording of CO</a:t>
            </a:r>
            <a:r>
              <a:rPr lang="en-US" baseline="-25000" dirty="0" smtClean="0"/>
              <a:t>2</a:t>
            </a:r>
            <a:r>
              <a:rPr lang="en-US" dirty="0" smtClean="0"/>
              <a:t> levels</a:t>
            </a:r>
          </a:p>
          <a:p>
            <a:r>
              <a:rPr lang="en-US" dirty="0" smtClean="0"/>
              <a:t>Increase of nearly100 PPM (25% increase) in the last 50 years</a:t>
            </a:r>
          </a:p>
          <a:p>
            <a:r>
              <a:rPr lang="en-US" dirty="0" smtClean="0"/>
              <a:t>Man-made (anthropogenic) processes contribute to the net increase in atmospheric CO</a:t>
            </a:r>
            <a:r>
              <a:rPr lang="en-US" baseline="-25000" dirty="0" smtClean="0"/>
              <a:t>2</a:t>
            </a:r>
          </a:p>
          <a:p>
            <a:endParaRPr lang="en-US" dirty="0" smtClean="0"/>
          </a:p>
          <a:p>
            <a:endParaRPr lang="en-US" dirty="0"/>
          </a:p>
        </p:txBody>
      </p:sp>
    </p:spTree>
    <p:extLst>
      <p:ext uri="{BB962C8B-B14F-4D97-AF65-F5344CB8AC3E}">
        <p14:creationId xmlns:p14="http://schemas.microsoft.com/office/powerpoint/2010/main" val="2816778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&amp; Respiration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5259628"/>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8590247" y="3013476"/>
            <a:ext cx="0" cy="1771407"/>
          </a:xfrm>
          <a:prstGeom prst="straightConnector1">
            <a:avLst/>
          </a:prstGeom>
          <a:ln w="76200" cmpd="sng">
            <a:solidFill>
              <a:schemeClr val="accent3">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3738428" y="3013476"/>
            <a:ext cx="0" cy="1771407"/>
          </a:xfrm>
          <a:prstGeom prst="straightConnector1">
            <a:avLst/>
          </a:prstGeom>
          <a:ln w="76200" cmpd="sng">
            <a:solidFill>
              <a:schemeClr val="accent2">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71115" y="1715895"/>
            <a:ext cx="894283" cy="646331"/>
          </a:xfrm>
          <a:prstGeom prst="rect">
            <a:avLst/>
          </a:prstGeom>
          <a:noFill/>
          <a:ln>
            <a:noFill/>
          </a:ln>
        </p:spPr>
        <p:txBody>
          <a:bodyPr wrap="square" rtlCol="0">
            <a:spAutoFit/>
          </a:bodyPr>
          <a:lstStyle/>
          <a:p>
            <a:pPr defTabSz="457200"/>
            <a:r>
              <a:rPr lang="en-US" sz="3600" dirty="0">
                <a:solidFill>
                  <a:srgbClr val="296270"/>
                </a:solidFill>
                <a:latin typeface="Calibri"/>
              </a:rPr>
              <a:t>CO</a:t>
            </a:r>
            <a:r>
              <a:rPr lang="en-US" sz="3600" baseline="-25000" dirty="0">
                <a:solidFill>
                  <a:srgbClr val="296270"/>
                </a:solidFill>
                <a:latin typeface="Calibri"/>
              </a:rPr>
              <a:t>2</a:t>
            </a:r>
            <a:endParaRPr lang="en-US" sz="3600" dirty="0">
              <a:solidFill>
                <a:srgbClr val="296270"/>
              </a:solidFill>
              <a:latin typeface="Calibri"/>
            </a:endParaRPr>
          </a:p>
        </p:txBody>
      </p:sp>
      <p:sp>
        <p:nvSpPr>
          <p:cNvPr id="8" name="TextBox 7"/>
          <p:cNvSpPr txBox="1"/>
          <p:nvPr/>
        </p:nvSpPr>
        <p:spPr>
          <a:xfrm>
            <a:off x="8119433" y="1726626"/>
            <a:ext cx="941628" cy="646331"/>
          </a:xfrm>
          <a:prstGeom prst="rect">
            <a:avLst/>
          </a:prstGeom>
          <a:noFill/>
          <a:ln>
            <a:noFill/>
          </a:ln>
        </p:spPr>
        <p:txBody>
          <a:bodyPr wrap="square" rtlCol="0">
            <a:spAutoFit/>
          </a:bodyPr>
          <a:lstStyle/>
          <a:p>
            <a:pPr defTabSz="457200"/>
            <a:r>
              <a:rPr lang="en-US" sz="3600" dirty="0">
                <a:solidFill>
                  <a:srgbClr val="296270"/>
                </a:solidFill>
                <a:latin typeface="Calibri"/>
              </a:rPr>
              <a:t>CO</a:t>
            </a:r>
            <a:r>
              <a:rPr lang="en-US" sz="3600" baseline="-25000" dirty="0">
                <a:solidFill>
                  <a:srgbClr val="296270"/>
                </a:solidFill>
                <a:latin typeface="Calibri"/>
              </a:rPr>
              <a:t>2</a:t>
            </a:r>
            <a:endParaRPr lang="en-US" sz="3600" dirty="0">
              <a:solidFill>
                <a:srgbClr val="296270"/>
              </a:solidFill>
              <a:latin typeface="Calibri"/>
            </a:endParaRPr>
          </a:p>
        </p:txBody>
      </p:sp>
    </p:spTree>
    <p:extLst>
      <p:ext uri="{BB962C8B-B14F-4D97-AF65-F5344CB8AC3E}">
        <p14:creationId xmlns:p14="http://schemas.microsoft.com/office/powerpoint/2010/main" val="27645174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Keeling Curve</a:t>
            </a:r>
            <a:endParaRPr lang="en-US" dirty="0"/>
          </a:p>
        </p:txBody>
      </p:sp>
      <p:sp>
        <p:nvSpPr>
          <p:cNvPr id="3" name="Content Placeholder 2"/>
          <p:cNvSpPr>
            <a:spLocks noGrp="1"/>
          </p:cNvSpPr>
          <p:nvPr>
            <p:ph idx="1"/>
          </p:nvPr>
        </p:nvSpPr>
        <p:spPr>
          <a:xfrm>
            <a:off x="171976" y="1862666"/>
            <a:ext cx="9480103" cy="5181600"/>
          </a:xfrm>
        </p:spPr>
        <p:txBody>
          <a:bodyPr>
            <a:normAutofit/>
          </a:bodyPr>
          <a:lstStyle/>
          <a:p>
            <a:r>
              <a:rPr lang="en-US" sz="3200" dirty="0" smtClean="0"/>
              <a:t>Measured in Hawaii</a:t>
            </a:r>
          </a:p>
          <a:p>
            <a:r>
              <a:rPr lang="en-US" sz="3200" dirty="0" smtClean="0"/>
              <a:t>Nearly 50 years of continuous recording of CO</a:t>
            </a:r>
            <a:r>
              <a:rPr lang="en-US" sz="3200" baseline="-25000" dirty="0" smtClean="0"/>
              <a:t>2</a:t>
            </a:r>
            <a:r>
              <a:rPr lang="en-US" sz="3200" dirty="0" smtClean="0"/>
              <a:t> levels</a:t>
            </a:r>
          </a:p>
          <a:p>
            <a:r>
              <a:rPr lang="en-US" sz="3200" dirty="0" smtClean="0"/>
              <a:t>Net change of nearly 100 PPM (25% increase) </a:t>
            </a:r>
          </a:p>
          <a:p>
            <a:r>
              <a:rPr lang="en-US" sz="3200" dirty="0" smtClean="0"/>
              <a:t>Graph shows the net product of the carbon cycle</a:t>
            </a:r>
          </a:p>
          <a:p>
            <a:r>
              <a:rPr lang="en-US" sz="3200" dirty="0" smtClean="0"/>
              <a:t>Many natural and man-made processes create this net increase in atmospheric CO</a:t>
            </a:r>
            <a:r>
              <a:rPr lang="en-US" sz="3200" baseline="-25000" dirty="0" smtClean="0"/>
              <a:t>2</a:t>
            </a:r>
          </a:p>
          <a:p>
            <a:endParaRPr lang="en-US" sz="3200" dirty="0" smtClean="0"/>
          </a:p>
          <a:p>
            <a:endParaRPr lang="en-US" sz="3200" dirty="0"/>
          </a:p>
        </p:txBody>
      </p:sp>
      <p:pic>
        <p:nvPicPr>
          <p:cNvPr id="5122" name="Picture 2" descr="http://www.motherjones.com/files/blog_keeling_graph_may_2013.jpg">
            <a:hlinkClick r:id="rId3"/>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2943"/>
          <a:stretch/>
        </p:blipFill>
        <p:spPr bwMode="auto">
          <a:xfrm>
            <a:off x="7491512" y="381000"/>
            <a:ext cx="3008807" cy="204046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13056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Keeling Curve</a:t>
            </a:r>
            <a:endParaRPr lang="en-US" dirty="0"/>
          </a:p>
        </p:txBody>
      </p:sp>
      <p:sp>
        <p:nvSpPr>
          <p:cNvPr id="3" name="Content Placeholder 2"/>
          <p:cNvSpPr>
            <a:spLocks noGrp="1"/>
          </p:cNvSpPr>
          <p:nvPr>
            <p:ph idx="1"/>
          </p:nvPr>
        </p:nvSpPr>
        <p:spPr/>
        <p:txBody>
          <a:bodyPr/>
          <a:lstStyle/>
          <a:p>
            <a:endParaRPr lang="en-US"/>
          </a:p>
        </p:txBody>
      </p:sp>
      <p:pic>
        <p:nvPicPr>
          <p:cNvPr id="4098" name="Picture 2" descr="http://asymptotia.com/wp-images/2009/01/700px-mauna_loa_carbon_dioxi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9253" y="1524001"/>
            <a:ext cx="7794988" cy="5333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678203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Photosynthesis &amp; Respiration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53301585"/>
              </p:ext>
            </p:extLst>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p:cNvCxnSpPr/>
          <p:nvPr/>
        </p:nvCxnSpPr>
        <p:spPr>
          <a:xfrm>
            <a:off x="8590247" y="3013476"/>
            <a:ext cx="0" cy="1771407"/>
          </a:xfrm>
          <a:prstGeom prst="straightConnector1">
            <a:avLst/>
          </a:prstGeom>
          <a:ln w="76200" cmpd="sng">
            <a:solidFill>
              <a:schemeClr val="accent3">
                <a:lumMod val="50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 name="Straight Arrow Connector 5"/>
          <p:cNvCxnSpPr/>
          <p:nvPr/>
        </p:nvCxnSpPr>
        <p:spPr>
          <a:xfrm flipV="1">
            <a:off x="3738428" y="2628146"/>
            <a:ext cx="0" cy="2546563"/>
          </a:xfrm>
          <a:prstGeom prst="straightConnector1">
            <a:avLst/>
          </a:prstGeom>
          <a:ln w="127000" cmpd="sng">
            <a:solidFill>
              <a:schemeClr val="accent2">
                <a:lumMod val="75000"/>
              </a:schemeClr>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171115" y="1715895"/>
            <a:ext cx="894283" cy="646331"/>
          </a:xfrm>
          <a:prstGeom prst="rect">
            <a:avLst/>
          </a:prstGeom>
          <a:noFill/>
          <a:ln>
            <a:noFill/>
          </a:ln>
        </p:spPr>
        <p:txBody>
          <a:bodyPr wrap="square" rtlCol="0">
            <a:spAutoFit/>
          </a:bodyPr>
          <a:lstStyle/>
          <a:p>
            <a:pPr defTabSz="457200"/>
            <a:r>
              <a:rPr lang="en-US" sz="3600" dirty="0">
                <a:solidFill>
                  <a:srgbClr val="296270"/>
                </a:solidFill>
                <a:latin typeface="Calibri"/>
              </a:rPr>
              <a:t>CO</a:t>
            </a:r>
            <a:r>
              <a:rPr lang="en-US" sz="3600" baseline="-25000" dirty="0">
                <a:solidFill>
                  <a:srgbClr val="296270"/>
                </a:solidFill>
                <a:latin typeface="Calibri"/>
              </a:rPr>
              <a:t>2</a:t>
            </a:r>
            <a:endParaRPr lang="en-US" sz="3600" dirty="0">
              <a:solidFill>
                <a:srgbClr val="296270"/>
              </a:solidFill>
              <a:latin typeface="Calibri"/>
            </a:endParaRPr>
          </a:p>
        </p:txBody>
      </p:sp>
      <p:sp>
        <p:nvSpPr>
          <p:cNvPr id="8" name="TextBox 7"/>
          <p:cNvSpPr txBox="1"/>
          <p:nvPr/>
        </p:nvSpPr>
        <p:spPr>
          <a:xfrm>
            <a:off x="8119433" y="1726626"/>
            <a:ext cx="941628" cy="646331"/>
          </a:xfrm>
          <a:prstGeom prst="rect">
            <a:avLst/>
          </a:prstGeom>
          <a:noFill/>
          <a:ln>
            <a:noFill/>
          </a:ln>
        </p:spPr>
        <p:txBody>
          <a:bodyPr wrap="square" rtlCol="0">
            <a:spAutoFit/>
          </a:bodyPr>
          <a:lstStyle/>
          <a:p>
            <a:pPr defTabSz="457200"/>
            <a:r>
              <a:rPr lang="en-US" sz="3600" dirty="0">
                <a:solidFill>
                  <a:srgbClr val="296270"/>
                </a:solidFill>
                <a:latin typeface="Calibri"/>
              </a:rPr>
              <a:t>CO</a:t>
            </a:r>
            <a:r>
              <a:rPr lang="en-US" sz="3600" baseline="-25000" dirty="0">
                <a:solidFill>
                  <a:srgbClr val="296270"/>
                </a:solidFill>
                <a:latin typeface="Calibri"/>
              </a:rPr>
              <a:t>2</a:t>
            </a:r>
            <a:endParaRPr lang="en-US" sz="3600" dirty="0">
              <a:solidFill>
                <a:srgbClr val="296270"/>
              </a:solidFill>
              <a:latin typeface="Calibri"/>
            </a:endParaRPr>
          </a:p>
        </p:txBody>
      </p:sp>
    </p:spTree>
    <p:extLst>
      <p:ext uri="{BB962C8B-B14F-4D97-AF65-F5344CB8AC3E}">
        <p14:creationId xmlns:p14="http://schemas.microsoft.com/office/powerpoint/2010/main" val="14169429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Fertilization</a:t>
            </a:r>
            <a:endParaRPr lang="en-US" dirty="0"/>
          </a:p>
        </p:txBody>
      </p:sp>
      <p:sp>
        <p:nvSpPr>
          <p:cNvPr id="3" name="Content Placeholder 2"/>
          <p:cNvSpPr>
            <a:spLocks noGrp="1"/>
          </p:cNvSpPr>
          <p:nvPr>
            <p:ph idx="1"/>
          </p:nvPr>
        </p:nvSpPr>
        <p:spPr>
          <a:xfrm>
            <a:off x="609600" y="1600201"/>
            <a:ext cx="10397067" cy="4525963"/>
          </a:xfrm>
        </p:spPr>
        <p:txBody>
          <a:bodyPr/>
          <a:lstStyle/>
          <a:p>
            <a:r>
              <a:rPr lang="en-US" dirty="0" smtClean="0"/>
              <a:t>As CO</a:t>
            </a:r>
            <a:r>
              <a:rPr lang="en-US" baseline="-25000" dirty="0" smtClean="0"/>
              <a:t>2</a:t>
            </a:r>
            <a:r>
              <a:rPr lang="en-US" dirty="0" smtClean="0"/>
              <a:t> levels increase, plants are able to utilize some of it to increase growth rates.</a:t>
            </a:r>
          </a:p>
          <a:p>
            <a:r>
              <a:rPr lang="en-US" dirty="0" smtClean="0"/>
              <a:t>Exact benefits vary by species and are also dependent upon no other nutrients or water being limiting factors.</a:t>
            </a:r>
          </a:p>
          <a:p>
            <a:r>
              <a:rPr lang="en-US" dirty="0" smtClean="0"/>
              <a:t>Growth from increased CO</a:t>
            </a:r>
            <a:r>
              <a:rPr lang="en-US" baseline="-25000" dirty="0" smtClean="0"/>
              <a:t>2</a:t>
            </a:r>
            <a:r>
              <a:rPr lang="en-US" dirty="0" smtClean="0"/>
              <a:t> may not exhibit itself in above ground plant structures</a:t>
            </a:r>
          </a:p>
          <a:p>
            <a:r>
              <a:rPr lang="en-US" dirty="0" smtClean="0"/>
              <a:t> </a:t>
            </a:r>
            <a:endParaRPr lang="en-US" dirty="0"/>
          </a:p>
        </p:txBody>
      </p:sp>
    </p:spTree>
    <p:extLst>
      <p:ext uri="{BB962C8B-B14F-4D97-AF65-F5344CB8AC3E}">
        <p14:creationId xmlns:p14="http://schemas.microsoft.com/office/powerpoint/2010/main" val="1079033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Activities:</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891791228"/>
              </p:ext>
            </p:extLst>
          </p:nvPr>
        </p:nvGraphicFramePr>
        <p:xfrm>
          <a:off x="351896" y="1667934"/>
          <a:ext cx="3675062" cy="4876800"/>
        </p:xfrm>
        <a:graphic>
          <a:graphicData uri="http://schemas.openxmlformats.org/presentationml/2006/ole">
            <mc:AlternateContent xmlns:mc="http://schemas.openxmlformats.org/markup-compatibility/2006">
              <mc:Choice xmlns:v="urn:schemas-microsoft-com:vml" Requires="v">
                <p:oleObj spid="_x0000_s2083" name="Document" r:id="rId5" imgW="5943600" imgH="7886700" progId="Word.Document.12">
                  <p:embed/>
                </p:oleObj>
              </mc:Choice>
              <mc:Fallback>
                <p:oleObj name="Document" r:id="rId5" imgW="5943600" imgH="7886700" progId="Word.Document.12">
                  <p:embed/>
                  <p:pic>
                    <p:nvPicPr>
                      <p:cNvPr id="0" name=""/>
                      <p:cNvPicPr/>
                      <p:nvPr/>
                    </p:nvPicPr>
                    <p:blipFill>
                      <a:blip r:embed="rId6"/>
                      <a:stretch>
                        <a:fillRect/>
                      </a:stretch>
                    </p:blipFill>
                    <p:spPr>
                      <a:xfrm>
                        <a:off x="351896" y="1667934"/>
                        <a:ext cx="3675062" cy="487680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911187284"/>
              </p:ext>
            </p:extLst>
          </p:nvPr>
        </p:nvGraphicFramePr>
        <p:xfrm>
          <a:off x="4219079" y="1667934"/>
          <a:ext cx="3854946" cy="5147468"/>
        </p:xfrm>
        <a:graphic>
          <a:graphicData uri="http://schemas.openxmlformats.org/presentationml/2006/ole">
            <mc:AlternateContent xmlns:mc="http://schemas.openxmlformats.org/markup-compatibility/2006">
              <mc:Choice xmlns:v="urn:schemas-microsoft-com:vml" Requires="v">
                <p:oleObj spid="_x0000_s2084" name="Document" r:id="rId8" imgW="5943600" imgH="7937500" progId="Word.Document.12">
                  <p:embed/>
                </p:oleObj>
              </mc:Choice>
              <mc:Fallback>
                <p:oleObj name="Document" r:id="rId8" imgW="5943600" imgH="7937500" progId="Word.Document.12">
                  <p:embed/>
                  <p:pic>
                    <p:nvPicPr>
                      <p:cNvPr id="0" name=""/>
                      <p:cNvPicPr/>
                      <p:nvPr/>
                    </p:nvPicPr>
                    <p:blipFill>
                      <a:blip r:embed="rId9"/>
                      <a:stretch>
                        <a:fillRect/>
                      </a:stretch>
                    </p:blipFill>
                    <p:spPr>
                      <a:xfrm>
                        <a:off x="4219079" y="1667934"/>
                        <a:ext cx="3854946" cy="5147468"/>
                      </a:xfrm>
                      <a:prstGeom prst="rect">
                        <a:avLst/>
                      </a:prstGeom>
                    </p:spPr>
                  </p:pic>
                </p:oleObj>
              </mc:Fallback>
            </mc:AlternateContent>
          </a:graphicData>
        </a:graphic>
      </p:graphicFrame>
      <p:sp>
        <p:nvSpPr>
          <p:cNvPr id="6" name="TextBox 5"/>
          <p:cNvSpPr txBox="1"/>
          <p:nvPr/>
        </p:nvSpPr>
        <p:spPr>
          <a:xfrm>
            <a:off x="3759200" y="1066800"/>
            <a:ext cx="3454792" cy="369332"/>
          </a:xfrm>
          <a:prstGeom prst="rect">
            <a:avLst/>
          </a:prstGeom>
          <a:noFill/>
        </p:spPr>
        <p:txBody>
          <a:bodyPr wrap="none" rtlCol="0">
            <a:spAutoFit/>
          </a:bodyPr>
          <a:lstStyle/>
          <a:p>
            <a:r>
              <a:rPr lang="en-US" dirty="0" smtClean="0"/>
              <a:t>Double click to open documents</a:t>
            </a:r>
            <a:endParaRPr lang="en-US" dirty="0"/>
          </a:p>
        </p:txBody>
      </p:sp>
    </p:spTree>
    <p:extLst>
      <p:ext uri="{BB962C8B-B14F-4D97-AF65-F5344CB8AC3E}">
        <p14:creationId xmlns:p14="http://schemas.microsoft.com/office/powerpoint/2010/main" val="23418666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p:txBody>
          <a:bodyPr>
            <a:normAutofit/>
          </a:bodyPr>
          <a:lstStyle/>
          <a:p>
            <a:r>
              <a:rPr lang="en-US" sz="2800" dirty="0"/>
              <a:t>Earths Energy Budget </a:t>
            </a:r>
            <a:r>
              <a:rPr lang="en-US" sz="2800" u="sng" dirty="0">
                <a:hlinkClick r:id="rId2"/>
              </a:rPr>
              <a:t>http://gpm.nasa.gov/education/videos/real-world-monitoring-earths-energy-budget-ceres</a:t>
            </a:r>
            <a:r>
              <a:rPr lang="en-US" sz="2800" dirty="0"/>
              <a:t> </a:t>
            </a:r>
          </a:p>
          <a:p>
            <a:r>
              <a:rPr lang="en-US" sz="2800" dirty="0"/>
              <a:t>NASA Weather &amp; Climate </a:t>
            </a:r>
            <a:r>
              <a:rPr lang="en-US" sz="2800" u="sng" dirty="0">
                <a:hlinkClick r:id="rId3"/>
              </a:rPr>
              <a:t>http://gpm.nasa.gov/education/weather-climate</a:t>
            </a:r>
            <a:r>
              <a:rPr lang="en-US" sz="2800" dirty="0"/>
              <a:t> </a:t>
            </a:r>
          </a:p>
        </p:txBody>
      </p:sp>
    </p:spTree>
    <p:extLst>
      <p:ext uri="{BB962C8B-B14F-4D97-AF65-F5344CB8AC3E}">
        <p14:creationId xmlns:p14="http://schemas.microsoft.com/office/powerpoint/2010/main" val="12708298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pPr marL="457200" indent="-457200">
              <a:buClr>
                <a:schemeClr val="tx1"/>
              </a:buClr>
              <a:buFont typeface="+mj-lt"/>
              <a:buAutoNum type="arabicPeriod"/>
            </a:pPr>
            <a:r>
              <a:rPr lang="en-US" dirty="0" smtClean="0"/>
              <a:t>Describe </a:t>
            </a:r>
            <a:r>
              <a:rPr lang="en-US" dirty="0"/>
              <a:t>carbon cycling in agricultural applications</a:t>
            </a:r>
          </a:p>
          <a:p>
            <a:pPr marL="457200" indent="-457200">
              <a:buClr>
                <a:schemeClr val="tx1"/>
              </a:buClr>
              <a:buFont typeface="+mj-lt"/>
              <a:buAutoNum type="arabicPeriod"/>
            </a:pPr>
            <a:r>
              <a:rPr lang="en-US" dirty="0" smtClean="0"/>
              <a:t>Identify </a:t>
            </a:r>
            <a:r>
              <a:rPr lang="en-US" dirty="0"/>
              <a:t>the major phases of the carbon </a:t>
            </a:r>
            <a:r>
              <a:rPr lang="en-US" dirty="0" smtClean="0"/>
              <a:t>cycle</a:t>
            </a:r>
          </a:p>
          <a:p>
            <a:pPr marL="457200" indent="-457200">
              <a:buClr>
                <a:schemeClr val="tx1"/>
              </a:buClr>
              <a:buFont typeface="+mj-lt"/>
              <a:buAutoNum type="arabicPeriod"/>
            </a:pPr>
            <a:r>
              <a:rPr lang="en-US" dirty="0" smtClean="0"/>
              <a:t>Explain the term carbon dioxide fertilization</a:t>
            </a:r>
            <a:endParaRPr lang="en-US" dirty="0"/>
          </a:p>
          <a:p>
            <a:pPr marL="457200" indent="-457200">
              <a:buClr>
                <a:schemeClr val="tx1"/>
              </a:buClr>
              <a:buFont typeface="+mj-lt"/>
              <a:buAutoNum type="arabicPeriod"/>
            </a:pPr>
            <a:r>
              <a:rPr lang="en-US" dirty="0" smtClean="0"/>
              <a:t>List </a:t>
            </a:r>
            <a:r>
              <a:rPr lang="en-US" dirty="0"/>
              <a:t>major carbon sinks in production </a:t>
            </a:r>
            <a:r>
              <a:rPr lang="en-US" dirty="0" smtClean="0"/>
              <a:t>agriculture</a:t>
            </a:r>
          </a:p>
          <a:p>
            <a:pPr marL="457200" indent="-457200">
              <a:buClr>
                <a:schemeClr val="tx1"/>
              </a:buClr>
              <a:buFont typeface="+mj-lt"/>
              <a:buAutoNum type="arabicPeriod"/>
            </a:pPr>
            <a:endParaRPr lang="en-US" dirty="0"/>
          </a:p>
        </p:txBody>
      </p:sp>
    </p:spTree>
    <p:extLst>
      <p:ext uri="{BB962C8B-B14F-4D97-AF65-F5344CB8AC3E}">
        <p14:creationId xmlns:p14="http://schemas.microsoft.com/office/powerpoint/2010/main" val="32204242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Carbon fixation: </a:t>
            </a:r>
            <a:r>
              <a:rPr lang="en-US" dirty="0"/>
              <a:t>conversion </a:t>
            </a:r>
            <a:r>
              <a:rPr lang="en-US" dirty="0" smtClean="0"/>
              <a:t>of </a:t>
            </a:r>
            <a:r>
              <a:rPr lang="en-US" dirty="0"/>
              <a:t>inorganic </a:t>
            </a:r>
            <a:r>
              <a:rPr lang="en-US" b="1" dirty="0"/>
              <a:t>carbon</a:t>
            </a:r>
            <a:r>
              <a:rPr lang="en-US" dirty="0"/>
              <a:t> (</a:t>
            </a:r>
            <a:r>
              <a:rPr lang="en-US" b="1" dirty="0"/>
              <a:t>carbon</a:t>
            </a:r>
            <a:r>
              <a:rPr lang="en-US" dirty="0"/>
              <a:t> dioxide) to organic compounds by living organisms</a:t>
            </a:r>
            <a:endParaRPr lang="en-US" dirty="0" smtClean="0"/>
          </a:p>
          <a:p>
            <a:r>
              <a:rPr lang="en-US" dirty="0" smtClean="0"/>
              <a:t>Carbon sequestration: </a:t>
            </a:r>
            <a:r>
              <a:rPr lang="en-US" dirty="0"/>
              <a:t>long-term storage of </a:t>
            </a:r>
            <a:r>
              <a:rPr lang="en-US" b="1" dirty="0"/>
              <a:t>carbon</a:t>
            </a:r>
            <a:r>
              <a:rPr lang="en-US" dirty="0"/>
              <a:t> dioxide or other forms of </a:t>
            </a:r>
            <a:r>
              <a:rPr lang="en-US" b="1" dirty="0"/>
              <a:t>carbon</a:t>
            </a:r>
            <a:r>
              <a:rPr lang="en-US" dirty="0"/>
              <a:t> to either mitigate or defer global warming and avoid dangerous climate change</a:t>
            </a:r>
            <a:endParaRPr lang="en-US" dirty="0" smtClean="0"/>
          </a:p>
          <a:p>
            <a:r>
              <a:rPr lang="en-US" dirty="0" smtClean="0"/>
              <a:t>Nitrogen fixation: conversion of </a:t>
            </a:r>
            <a:r>
              <a:rPr lang="en-US" dirty="0"/>
              <a:t>atmospheric </a:t>
            </a:r>
            <a:r>
              <a:rPr lang="en-US" dirty="0" smtClean="0"/>
              <a:t>inorganic nitrogen to organic </a:t>
            </a:r>
            <a:r>
              <a:rPr lang="en-US" dirty="0"/>
              <a:t>compounds, especially by certain microorganisms as part of the nitrogen cycle</a:t>
            </a:r>
            <a:endParaRPr lang="en-US" dirty="0" smtClean="0"/>
          </a:p>
          <a:p>
            <a:r>
              <a:rPr lang="en-US" dirty="0" smtClean="0"/>
              <a:t>Nitrification: </a:t>
            </a:r>
            <a:r>
              <a:rPr lang="en-US" dirty="0"/>
              <a:t>biological </a:t>
            </a:r>
            <a:r>
              <a:rPr lang="en-US" dirty="0" smtClean="0"/>
              <a:t>conversion of </a:t>
            </a:r>
            <a:r>
              <a:rPr lang="en-US" dirty="0"/>
              <a:t>ammonia or ammonium to nitrite followed by </a:t>
            </a:r>
            <a:r>
              <a:rPr lang="en-US" dirty="0" smtClean="0"/>
              <a:t>conversion of nitrite </a:t>
            </a:r>
            <a:r>
              <a:rPr lang="en-US" dirty="0"/>
              <a:t>to nitrate</a:t>
            </a:r>
            <a:endParaRPr lang="en-US" dirty="0" smtClean="0"/>
          </a:p>
          <a:p>
            <a:r>
              <a:rPr lang="en-US" dirty="0" err="1" smtClean="0"/>
              <a:t>Denitrification</a:t>
            </a:r>
            <a:r>
              <a:rPr lang="en-US" dirty="0" smtClean="0"/>
              <a:t>: microbial conversion of nitrate that may produce </a:t>
            </a:r>
            <a:r>
              <a:rPr lang="en-US" dirty="0"/>
              <a:t>molecular nitrogen (N</a:t>
            </a:r>
            <a:r>
              <a:rPr lang="en-US" baseline="-25000" dirty="0"/>
              <a:t>2</a:t>
            </a:r>
            <a:r>
              <a:rPr lang="en-US" dirty="0"/>
              <a:t>) through a series of intermediate gaseous nitrogen oxide products</a:t>
            </a:r>
            <a:endParaRPr lang="en-US" dirty="0" smtClean="0"/>
          </a:p>
          <a:p>
            <a:r>
              <a:rPr lang="en-US" dirty="0" smtClean="0"/>
              <a:t>Photosynthesis: the </a:t>
            </a:r>
            <a:r>
              <a:rPr lang="en-US" dirty="0"/>
              <a:t>process by which green plants and some other organisms use sunlight to synthesize foods from carbon dioxide and water</a:t>
            </a:r>
            <a:endParaRPr lang="en-US" dirty="0" smtClean="0"/>
          </a:p>
          <a:p>
            <a:r>
              <a:rPr lang="en-US" dirty="0" smtClean="0"/>
              <a:t>Respiration</a:t>
            </a:r>
            <a:r>
              <a:rPr lang="en-US" dirty="0"/>
              <a:t>: metabolic process by which an </a:t>
            </a:r>
            <a:r>
              <a:rPr lang="en-US" dirty="0" smtClean="0"/>
              <a:t>organism reacts </a:t>
            </a:r>
            <a:r>
              <a:rPr lang="en-US" dirty="0"/>
              <a:t>oxygen with glucose to </a:t>
            </a:r>
            <a:r>
              <a:rPr lang="en-US" dirty="0" smtClean="0"/>
              <a:t>produce water</a:t>
            </a:r>
            <a:r>
              <a:rPr lang="en-US" dirty="0"/>
              <a:t>, carbon dioxide and </a:t>
            </a:r>
            <a:r>
              <a:rPr lang="en-US" dirty="0" smtClean="0"/>
              <a:t>energy</a:t>
            </a:r>
          </a:p>
          <a:p>
            <a:endParaRPr lang="en-US" dirty="0"/>
          </a:p>
        </p:txBody>
      </p:sp>
    </p:spTree>
    <p:extLst>
      <p:ext uri="{BB962C8B-B14F-4D97-AF65-F5344CB8AC3E}">
        <p14:creationId xmlns:p14="http://schemas.microsoft.com/office/powerpoint/2010/main" val="3973653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Ecological cycles</a:t>
            </a:r>
            <a:endParaRPr lang="en-US" dirty="0"/>
          </a:p>
        </p:txBody>
      </p:sp>
      <p:sp>
        <p:nvSpPr>
          <p:cNvPr id="3" name="Content Placeholder 2"/>
          <p:cNvSpPr>
            <a:spLocks noGrp="1"/>
          </p:cNvSpPr>
          <p:nvPr>
            <p:ph idx="1"/>
          </p:nvPr>
        </p:nvSpPr>
        <p:spPr/>
        <p:txBody>
          <a:bodyPr/>
          <a:lstStyle/>
          <a:p>
            <a:r>
              <a:rPr lang="en-US" dirty="0" smtClean="0"/>
              <a:t>“Self-regulating </a:t>
            </a:r>
            <a:r>
              <a:rPr lang="en-US" dirty="0"/>
              <a:t>processes that recycle the earth's limited </a:t>
            </a:r>
            <a:r>
              <a:rPr lang="en-US" dirty="0" smtClean="0"/>
              <a:t>resources that are necessary for life”</a:t>
            </a:r>
          </a:p>
          <a:p>
            <a:r>
              <a:rPr lang="en-US" dirty="0" smtClean="0"/>
              <a:t>Many types of ecological cycles</a:t>
            </a:r>
          </a:p>
          <a:p>
            <a:pPr lvl="1"/>
            <a:r>
              <a:rPr lang="en-US" dirty="0" smtClean="0"/>
              <a:t>Hydrological, carbon, nitrogen, phosphorus, sulfur, etc.</a:t>
            </a:r>
          </a:p>
          <a:p>
            <a:r>
              <a:rPr lang="en-US" dirty="0" smtClean="0"/>
              <a:t>The carbon cycle and nitrogen (N) cycle are especially important in agriculture</a:t>
            </a:r>
            <a:endParaRPr lang="en-US" dirty="0"/>
          </a:p>
        </p:txBody>
      </p:sp>
    </p:spTree>
    <p:extLst>
      <p:ext uri="{BB962C8B-B14F-4D97-AF65-F5344CB8AC3E}">
        <p14:creationId xmlns:p14="http://schemas.microsoft.com/office/powerpoint/2010/main" val="280138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Carbon Cycle</a:t>
            </a:r>
            <a:endParaRPr lang="en-US" dirty="0"/>
          </a:p>
        </p:txBody>
      </p:sp>
      <p:sp>
        <p:nvSpPr>
          <p:cNvPr id="3" name="Content Placeholder 2"/>
          <p:cNvSpPr>
            <a:spLocks noGrp="1"/>
          </p:cNvSpPr>
          <p:nvPr>
            <p:ph idx="1"/>
          </p:nvPr>
        </p:nvSpPr>
        <p:spPr/>
        <p:txBody>
          <a:bodyPr/>
          <a:lstStyle/>
          <a:p>
            <a:pPr marL="0" indent="0">
              <a:buNone/>
            </a:pPr>
            <a:endParaRPr lang="en-US" dirty="0" smtClean="0"/>
          </a:p>
          <a:p>
            <a:r>
              <a:rPr lang="en-US" dirty="0" smtClean="0"/>
              <a:t>“Although </a:t>
            </a:r>
            <a:r>
              <a:rPr lang="en-US" dirty="0"/>
              <a:t>it is critical to more accurately predict the impacts of shifting </a:t>
            </a:r>
            <a:r>
              <a:rPr lang="en-US" dirty="0" smtClean="0"/>
              <a:t>climate conditions </a:t>
            </a:r>
            <a:r>
              <a:rPr lang="en-US" dirty="0"/>
              <a:t>on carbon cycling and biosequestration in </a:t>
            </a:r>
            <a:r>
              <a:rPr lang="en-US" dirty="0" smtClean="0"/>
              <a:t>ecosystems</a:t>
            </a:r>
            <a:r>
              <a:rPr lang="en-US" dirty="0"/>
              <a:t>, most </a:t>
            </a:r>
            <a:r>
              <a:rPr lang="en-US" dirty="0" smtClean="0"/>
              <a:t>carbon cycle </a:t>
            </a:r>
            <a:r>
              <a:rPr lang="en-US" dirty="0"/>
              <a:t>processes are either minimally represented or altogether absent from </a:t>
            </a:r>
            <a:r>
              <a:rPr lang="en-US" dirty="0" smtClean="0"/>
              <a:t>current climate </a:t>
            </a:r>
            <a:r>
              <a:rPr lang="en-US" dirty="0"/>
              <a:t>models. Different models supplied with nearly identical human </a:t>
            </a:r>
            <a:r>
              <a:rPr lang="en-US" dirty="0" smtClean="0"/>
              <a:t>emissions scenarios </a:t>
            </a:r>
            <a:r>
              <a:rPr lang="en-US" dirty="0"/>
              <a:t>have produced dramatically different projections for carbon uptake</a:t>
            </a:r>
            <a:r>
              <a:rPr lang="en-US" dirty="0" smtClean="0"/>
              <a:t>, storage</a:t>
            </a:r>
            <a:r>
              <a:rPr lang="en-US" dirty="0"/>
              <a:t>, or release by land and ocean ecosystems</a:t>
            </a:r>
            <a:r>
              <a:rPr lang="en-US" dirty="0" smtClean="0"/>
              <a:t>.” </a:t>
            </a:r>
            <a:r>
              <a:rPr lang="en-US" dirty="0">
                <a:hlinkClick r:id="rId3"/>
              </a:rPr>
              <a:t>http://genomicscience.energy.gov/carboncycle</a:t>
            </a:r>
            <a:r>
              <a:rPr lang="en-US" dirty="0" smtClean="0">
                <a:hlinkClick r:id="rId3"/>
              </a:rPr>
              <a:t>/</a:t>
            </a:r>
            <a:r>
              <a:rPr lang="en-US" dirty="0" smtClean="0"/>
              <a:t> (retrieved Oct. 2014)  </a:t>
            </a:r>
            <a:endParaRPr lang="en-US" dirty="0"/>
          </a:p>
        </p:txBody>
      </p:sp>
      <p:grpSp>
        <p:nvGrpSpPr>
          <p:cNvPr id="5" name="Group 4"/>
          <p:cNvGrpSpPr/>
          <p:nvPr/>
        </p:nvGrpSpPr>
        <p:grpSpPr>
          <a:xfrm>
            <a:off x="1524000" y="6315248"/>
            <a:ext cx="7040148" cy="542752"/>
            <a:chOff x="0" y="6315248"/>
            <a:chExt cx="7040148" cy="542752"/>
          </a:xfrm>
        </p:grpSpPr>
        <p:pic>
          <p:nvPicPr>
            <p:cNvPr id="1026" name="Picture 2"/>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6315248"/>
              <a:ext cx="7040148" cy="5427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6315248"/>
              <a:ext cx="1865745" cy="161752"/>
            </a:xfrm>
            <a:prstGeom prst="rect">
              <a:avLst/>
            </a:prstGeom>
            <a:solidFill>
              <a:srgbClr val="C6EB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29312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77" y="533400"/>
            <a:ext cx="1182690" cy="3175000"/>
          </a:xfrm>
        </p:spPr>
        <p:txBody>
          <a:bodyPr>
            <a:normAutofit/>
          </a:bodyPr>
          <a:lstStyle/>
          <a:p>
            <a:r>
              <a:rPr lang="en-US" sz="2400" dirty="0" smtClean="0"/>
              <a:t>The Carbon Cycle </a:t>
            </a:r>
            <a:endParaRPr lang="en-US" sz="2400" dirty="0"/>
          </a:p>
        </p:txBody>
      </p:sp>
      <p:sp>
        <p:nvSpPr>
          <p:cNvPr id="3" name="Rectangle 2"/>
          <p:cNvSpPr/>
          <p:nvPr/>
        </p:nvSpPr>
        <p:spPr>
          <a:xfrm>
            <a:off x="0" y="6647190"/>
            <a:ext cx="9459576" cy="261610"/>
          </a:xfrm>
          <a:prstGeom prst="rect">
            <a:avLst/>
          </a:prstGeom>
        </p:spPr>
        <p:txBody>
          <a:bodyPr wrap="square">
            <a:spAutoFit/>
          </a:bodyPr>
          <a:lstStyle/>
          <a:p>
            <a:r>
              <a:rPr lang="en-US" sz="1100" smtClean="0"/>
              <a:t>Source: U.S</a:t>
            </a:r>
            <a:r>
              <a:rPr lang="en-US" sz="1100" dirty="0"/>
              <a:t>. Department of Energy Genomic Science program http://genomicscience.energy.gov</a:t>
            </a: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rcRect l="1947" t="2939" r="1858" b="3018"/>
          <a:stretch/>
        </p:blipFill>
        <p:spPr>
          <a:xfrm>
            <a:off x="1202267" y="-37247"/>
            <a:ext cx="9781309" cy="6703165"/>
          </a:xfrm>
          <a:prstGeom prst="rect">
            <a:avLst/>
          </a:prstGeom>
        </p:spPr>
      </p:pic>
    </p:spTree>
    <p:extLst>
      <p:ext uri="{BB962C8B-B14F-4D97-AF65-F5344CB8AC3E}">
        <p14:creationId xmlns:p14="http://schemas.microsoft.com/office/powerpoint/2010/main" val="350646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1524000" y="1"/>
            <a:ext cx="9230722" cy="3492201"/>
          </a:xfrm>
          <a:prstGeom prst="rect">
            <a:avLst/>
          </a:prstGeom>
          <a:gradFill>
            <a:gsLst>
              <a:gs pos="0">
                <a:schemeClr val="accent1">
                  <a:tint val="100000"/>
                  <a:shade val="100000"/>
                  <a:satMod val="130000"/>
                </a:schemeClr>
              </a:gs>
              <a:gs pos="100000">
                <a:schemeClr val="tx2"/>
              </a:gs>
            </a:gsLst>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5" name="Rectangle 4"/>
          <p:cNvSpPr/>
          <p:nvPr/>
        </p:nvSpPr>
        <p:spPr>
          <a:xfrm>
            <a:off x="1524000" y="3492202"/>
            <a:ext cx="9230722" cy="3492201"/>
          </a:xfrm>
          <a:prstGeom prst="rect">
            <a:avLst/>
          </a:prstGeom>
          <a:gradFill>
            <a:gsLst>
              <a:gs pos="0">
                <a:schemeClr val="accent6">
                  <a:lumMod val="75000"/>
                </a:schemeClr>
              </a:gs>
              <a:gs pos="100000">
                <a:schemeClr val="accent6">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prstClr val="white"/>
              </a:solidFill>
              <a:latin typeface="Calibri"/>
            </a:endParaRPr>
          </a:p>
        </p:txBody>
      </p:sp>
      <p:sp>
        <p:nvSpPr>
          <p:cNvPr id="7" name="TextBox 6"/>
          <p:cNvSpPr txBox="1"/>
          <p:nvPr/>
        </p:nvSpPr>
        <p:spPr>
          <a:xfrm>
            <a:off x="2434907" y="237451"/>
            <a:ext cx="1128852" cy="646331"/>
          </a:xfrm>
          <a:prstGeom prst="rect">
            <a:avLst/>
          </a:prstGeom>
          <a:noFill/>
        </p:spPr>
        <p:txBody>
          <a:bodyPr wrap="square" rtlCol="0">
            <a:spAutoFit/>
          </a:bodyPr>
          <a:lstStyle/>
          <a:p>
            <a:pPr defTabSz="457200"/>
            <a:r>
              <a:rPr lang="en-US" sz="3600" dirty="0">
                <a:solidFill>
                  <a:srgbClr val="4BACC6">
                    <a:lumMod val="20000"/>
                    <a:lumOff val="80000"/>
                  </a:srgbClr>
                </a:solidFill>
                <a:latin typeface="Calibri"/>
              </a:rPr>
              <a:t>CO</a:t>
            </a:r>
            <a:r>
              <a:rPr lang="en-US" sz="3600" baseline="-25000" dirty="0">
                <a:solidFill>
                  <a:srgbClr val="4BACC6">
                    <a:lumMod val="20000"/>
                    <a:lumOff val="80000"/>
                  </a:srgbClr>
                </a:solidFill>
                <a:latin typeface="Calibri"/>
              </a:rPr>
              <a:t>2</a:t>
            </a:r>
            <a:endParaRPr lang="en-US" sz="3600" dirty="0">
              <a:solidFill>
                <a:srgbClr val="4BACC6">
                  <a:lumMod val="20000"/>
                  <a:lumOff val="80000"/>
                </a:srgbClr>
              </a:solidFill>
              <a:latin typeface="Calibri"/>
            </a:endParaRPr>
          </a:p>
        </p:txBody>
      </p:sp>
      <p:sp>
        <p:nvSpPr>
          <p:cNvPr id="12" name="TextBox 11"/>
          <p:cNvSpPr txBox="1"/>
          <p:nvPr/>
        </p:nvSpPr>
        <p:spPr>
          <a:xfrm>
            <a:off x="3973446" y="4914950"/>
            <a:ext cx="2752044" cy="1077218"/>
          </a:xfrm>
          <a:prstGeom prst="rect">
            <a:avLst/>
          </a:prstGeom>
          <a:noFill/>
        </p:spPr>
        <p:txBody>
          <a:bodyPr wrap="square" rtlCol="0">
            <a:spAutoFit/>
          </a:bodyPr>
          <a:lstStyle/>
          <a:p>
            <a:pPr algn="ctr" defTabSz="457200"/>
            <a:r>
              <a:rPr lang="en-US" sz="3200" dirty="0">
                <a:solidFill>
                  <a:prstClr val="white"/>
                </a:solidFill>
                <a:latin typeface="Calibri"/>
              </a:rPr>
              <a:t>Soil organic matter</a:t>
            </a:r>
          </a:p>
        </p:txBody>
      </p:sp>
      <p:cxnSp>
        <p:nvCxnSpPr>
          <p:cNvPr id="14" name="Straight Arrow Connector 13"/>
          <p:cNvCxnSpPr/>
          <p:nvPr/>
        </p:nvCxnSpPr>
        <p:spPr>
          <a:xfrm>
            <a:off x="8577687" y="867662"/>
            <a:ext cx="0" cy="1410342"/>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flipH="1">
            <a:off x="7284467" y="2998638"/>
            <a:ext cx="952404" cy="0"/>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51" idx="1"/>
          </p:cNvCxnSpPr>
          <p:nvPr/>
        </p:nvCxnSpPr>
        <p:spPr>
          <a:xfrm flipH="1" flipV="1">
            <a:off x="4086264" y="2333189"/>
            <a:ext cx="1737837" cy="615594"/>
          </a:xfrm>
          <a:prstGeom prst="straightConnector1">
            <a:avLst/>
          </a:prstGeom>
          <a:ln w="76200" cmpd="sng">
            <a:solidFill>
              <a:schemeClr val="bg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V="1">
            <a:off x="4086261" y="821458"/>
            <a:ext cx="0" cy="4164041"/>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4039124" y="1894311"/>
            <a:ext cx="2074165" cy="461665"/>
          </a:xfrm>
          <a:prstGeom prst="rect">
            <a:avLst/>
          </a:prstGeom>
          <a:noFill/>
        </p:spPr>
        <p:txBody>
          <a:bodyPr wrap="square" rtlCol="0">
            <a:spAutoFit/>
          </a:bodyPr>
          <a:lstStyle/>
          <a:p>
            <a:pPr defTabSz="457200"/>
            <a:r>
              <a:rPr lang="en-US" sz="2400" dirty="0">
                <a:solidFill>
                  <a:prstClr val="white"/>
                </a:solidFill>
                <a:latin typeface="Calibri"/>
              </a:rPr>
              <a:t>Respiration</a:t>
            </a:r>
          </a:p>
        </p:txBody>
      </p:sp>
      <p:sp>
        <p:nvSpPr>
          <p:cNvPr id="29" name="TextBox 28"/>
          <p:cNvSpPr txBox="1"/>
          <p:nvPr/>
        </p:nvSpPr>
        <p:spPr>
          <a:xfrm rot="5400000">
            <a:off x="7073093" y="1581183"/>
            <a:ext cx="2198445" cy="461665"/>
          </a:xfrm>
          <a:prstGeom prst="rect">
            <a:avLst/>
          </a:prstGeom>
          <a:noFill/>
        </p:spPr>
        <p:txBody>
          <a:bodyPr wrap="square" rtlCol="0">
            <a:spAutoFit/>
          </a:bodyPr>
          <a:lstStyle/>
          <a:p>
            <a:pPr defTabSz="457200"/>
            <a:r>
              <a:rPr lang="en-US" sz="2400" dirty="0">
                <a:solidFill>
                  <a:prstClr val="white"/>
                </a:solidFill>
                <a:latin typeface="Calibri"/>
              </a:rPr>
              <a:t>Photosynthesis</a:t>
            </a:r>
          </a:p>
        </p:txBody>
      </p:sp>
      <p:sp>
        <p:nvSpPr>
          <p:cNvPr id="33" name="TextBox 32"/>
          <p:cNvSpPr txBox="1"/>
          <p:nvPr/>
        </p:nvSpPr>
        <p:spPr>
          <a:xfrm>
            <a:off x="7448214" y="4914951"/>
            <a:ext cx="3306508" cy="1754327"/>
          </a:xfrm>
          <a:prstGeom prst="rect">
            <a:avLst/>
          </a:prstGeom>
          <a:noFill/>
          <a:ln w="57150" cmpd="sng">
            <a:noFill/>
          </a:ln>
        </p:spPr>
        <p:txBody>
          <a:bodyPr wrap="square" rtlCol="0">
            <a:spAutoFit/>
          </a:bodyPr>
          <a:lstStyle/>
          <a:p>
            <a:pPr algn="ctr" defTabSz="457200"/>
            <a:r>
              <a:rPr lang="en-US" sz="5400" dirty="0">
                <a:solidFill>
                  <a:prstClr val="white"/>
                </a:solidFill>
                <a:latin typeface="Courier"/>
                <a:cs typeface="Courier"/>
              </a:rPr>
              <a:t>Carbon Cycle</a:t>
            </a:r>
          </a:p>
        </p:txBody>
      </p:sp>
      <p:sp>
        <p:nvSpPr>
          <p:cNvPr id="34" name="TextBox 33"/>
          <p:cNvSpPr txBox="1"/>
          <p:nvPr/>
        </p:nvSpPr>
        <p:spPr>
          <a:xfrm>
            <a:off x="4413515" y="3855606"/>
            <a:ext cx="2198445" cy="461665"/>
          </a:xfrm>
          <a:prstGeom prst="rect">
            <a:avLst/>
          </a:prstGeom>
          <a:noFill/>
        </p:spPr>
        <p:txBody>
          <a:bodyPr wrap="square" rtlCol="0">
            <a:spAutoFit/>
          </a:bodyPr>
          <a:lstStyle/>
          <a:p>
            <a:pPr defTabSz="457200"/>
            <a:r>
              <a:rPr lang="en-US" sz="2400" dirty="0">
                <a:solidFill>
                  <a:prstClr val="white"/>
                </a:solidFill>
                <a:latin typeface="Calibri"/>
              </a:rPr>
              <a:t>Decomposition</a:t>
            </a:r>
          </a:p>
        </p:txBody>
      </p:sp>
      <p:cxnSp>
        <p:nvCxnSpPr>
          <p:cNvPr id="35" name="Straight Arrow Connector 34"/>
          <p:cNvCxnSpPr/>
          <p:nvPr/>
        </p:nvCxnSpPr>
        <p:spPr>
          <a:xfrm flipH="1">
            <a:off x="6499115" y="3512408"/>
            <a:ext cx="17870" cy="1529307"/>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1524000" y="5648553"/>
            <a:ext cx="2889515" cy="1358082"/>
          </a:xfrm>
          <a:prstGeom prst="rect">
            <a:avLst/>
          </a:prstGeom>
          <a:solidFill>
            <a:schemeClr val="tx1">
              <a:lumMod val="85000"/>
              <a:lumOff val="1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2107479" y="5961088"/>
            <a:ext cx="1722555" cy="1077218"/>
          </a:xfrm>
          <a:prstGeom prst="rect">
            <a:avLst/>
          </a:prstGeom>
          <a:noFill/>
        </p:spPr>
        <p:txBody>
          <a:bodyPr wrap="square" rtlCol="0">
            <a:spAutoFit/>
          </a:bodyPr>
          <a:lstStyle/>
          <a:p>
            <a:pPr algn="ctr" defTabSz="457200"/>
            <a:r>
              <a:rPr lang="en-US" sz="3200" dirty="0">
                <a:solidFill>
                  <a:prstClr val="white"/>
                </a:solidFill>
                <a:latin typeface="Calibri"/>
              </a:rPr>
              <a:t>Fossil</a:t>
            </a:r>
          </a:p>
          <a:p>
            <a:pPr algn="ctr" defTabSz="457200"/>
            <a:r>
              <a:rPr lang="en-US" sz="3200" dirty="0">
                <a:solidFill>
                  <a:prstClr val="white"/>
                </a:solidFill>
                <a:latin typeface="Calibri"/>
              </a:rPr>
              <a:t>fuels</a:t>
            </a:r>
          </a:p>
        </p:txBody>
      </p:sp>
      <p:cxnSp>
        <p:nvCxnSpPr>
          <p:cNvPr id="25" name="Straight Arrow Connector 24"/>
          <p:cNvCxnSpPr/>
          <p:nvPr/>
        </p:nvCxnSpPr>
        <p:spPr>
          <a:xfrm flipH="1" flipV="1">
            <a:off x="2999333" y="883782"/>
            <a:ext cx="1" cy="5145099"/>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9352190" y="838711"/>
            <a:ext cx="0" cy="1512782"/>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8" name="TextBox 37"/>
          <p:cNvSpPr txBox="1"/>
          <p:nvPr/>
        </p:nvSpPr>
        <p:spPr>
          <a:xfrm rot="5400000">
            <a:off x="8916395" y="1399656"/>
            <a:ext cx="1618060" cy="461665"/>
          </a:xfrm>
          <a:prstGeom prst="rect">
            <a:avLst/>
          </a:prstGeom>
          <a:noFill/>
        </p:spPr>
        <p:txBody>
          <a:bodyPr wrap="square" rtlCol="0">
            <a:spAutoFit/>
          </a:bodyPr>
          <a:lstStyle/>
          <a:p>
            <a:pPr defTabSz="457200"/>
            <a:r>
              <a:rPr lang="en-US" sz="2400" dirty="0">
                <a:solidFill>
                  <a:prstClr val="white"/>
                </a:solidFill>
                <a:latin typeface="Calibri"/>
              </a:rPr>
              <a:t>Respiration</a:t>
            </a:r>
          </a:p>
        </p:txBody>
      </p:sp>
      <p:pic>
        <p:nvPicPr>
          <p:cNvPr id="27" name="Picture 26"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577688" y="2331690"/>
            <a:ext cx="783919" cy="1453813"/>
          </a:xfrm>
          <a:prstGeom prst="rect">
            <a:avLst/>
          </a:prstGeom>
        </p:spPr>
      </p:pic>
      <p:pic>
        <p:nvPicPr>
          <p:cNvPr id="44" name="Picture 43"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830672" y="2333190"/>
            <a:ext cx="783919" cy="1453813"/>
          </a:xfrm>
          <a:prstGeom prst="rect">
            <a:avLst/>
          </a:prstGeom>
        </p:spPr>
      </p:pic>
      <p:pic>
        <p:nvPicPr>
          <p:cNvPr id="45" name="Picture 44"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9122047" y="2351493"/>
            <a:ext cx="783919" cy="1453813"/>
          </a:xfrm>
          <a:prstGeom prst="rect">
            <a:avLst/>
          </a:prstGeom>
        </p:spPr>
      </p:pic>
      <p:pic>
        <p:nvPicPr>
          <p:cNvPr id="46" name="Picture 45" descr="Unknown.png"/>
          <p:cNvPicPr>
            <a:picLocks noChangeAspect="1"/>
          </p:cNvPicPr>
          <p:nvPr/>
        </p:nvPicPr>
        <p:blipFill>
          <a:blip r:embed="rId3">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8262018" y="2349926"/>
            <a:ext cx="783919" cy="1453813"/>
          </a:xfrm>
          <a:prstGeom prst="rect">
            <a:avLst/>
          </a:prstGeom>
        </p:spPr>
      </p:pic>
      <p:sp>
        <p:nvSpPr>
          <p:cNvPr id="47" name="TextBox 46"/>
          <p:cNvSpPr txBox="1"/>
          <p:nvPr/>
        </p:nvSpPr>
        <p:spPr>
          <a:xfrm>
            <a:off x="8486640" y="192381"/>
            <a:ext cx="1128852" cy="646331"/>
          </a:xfrm>
          <a:prstGeom prst="rect">
            <a:avLst/>
          </a:prstGeom>
          <a:noFill/>
        </p:spPr>
        <p:txBody>
          <a:bodyPr wrap="square" rtlCol="0">
            <a:spAutoFit/>
          </a:bodyPr>
          <a:lstStyle/>
          <a:p>
            <a:pPr defTabSz="457200"/>
            <a:r>
              <a:rPr lang="en-US" sz="3600" dirty="0">
                <a:solidFill>
                  <a:srgbClr val="4BACC6">
                    <a:lumMod val="20000"/>
                    <a:lumOff val="80000"/>
                  </a:srgbClr>
                </a:solidFill>
                <a:latin typeface="Calibri"/>
              </a:rPr>
              <a:t>CO</a:t>
            </a:r>
            <a:r>
              <a:rPr lang="en-US" sz="3600" baseline="-25000" dirty="0">
                <a:solidFill>
                  <a:srgbClr val="4BACC6">
                    <a:lumMod val="20000"/>
                    <a:lumOff val="80000"/>
                  </a:srgbClr>
                </a:solidFill>
                <a:latin typeface="Calibri"/>
              </a:rPr>
              <a:t>2</a:t>
            </a:r>
            <a:endParaRPr lang="en-US" sz="3600" dirty="0">
              <a:solidFill>
                <a:srgbClr val="4BACC6">
                  <a:lumMod val="20000"/>
                  <a:lumOff val="80000"/>
                </a:srgbClr>
              </a:solidFill>
              <a:latin typeface="Calibri"/>
            </a:endParaRPr>
          </a:p>
        </p:txBody>
      </p:sp>
      <p:sp>
        <p:nvSpPr>
          <p:cNvPr id="49" name="TextBox 48"/>
          <p:cNvSpPr txBox="1"/>
          <p:nvPr/>
        </p:nvSpPr>
        <p:spPr>
          <a:xfrm>
            <a:off x="3614359" y="226322"/>
            <a:ext cx="1128852" cy="646331"/>
          </a:xfrm>
          <a:prstGeom prst="rect">
            <a:avLst/>
          </a:prstGeom>
          <a:noFill/>
        </p:spPr>
        <p:txBody>
          <a:bodyPr wrap="square" rtlCol="0">
            <a:spAutoFit/>
          </a:bodyPr>
          <a:lstStyle/>
          <a:p>
            <a:pPr defTabSz="457200"/>
            <a:r>
              <a:rPr lang="en-US" sz="3600" dirty="0">
                <a:solidFill>
                  <a:srgbClr val="4BACC6">
                    <a:lumMod val="20000"/>
                    <a:lumOff val="80000"/>
                  </a:srgbClr>
                </a:solidFill>
                <a:latin typeface="Calibri"/>
              </a:rPr>
              <a:t>CO</a:t>
            </a:r>
            <a:r>
              <a:rPr lang="en-US" sz="3600" baseline="-25000" dirty="0">
                <a:solidFill>
                  <a:srgbClr val="4BACC6">
                    <a:lumMod val="20000"/>
                    <a:lumOff val="80000"/>
                  </a:srgbClr>
                </a:solidFill>
                <a:latin typeface="Calibri"/>
              </a:rPr>
              <a:t>2</a:t>
            </a:r>
            <a:endParaRPr lang="en-US" sz="3600" dirty="0">
              <a:solidFill>
                <a:srgbClr val="4BACC6">
                  <a:lumMod val="20000"/>
                  <a:lumOff val="80000"/>
                </a:srgbClr>
              </a:solidFill>
              <a:latin typeface="Calibri"/>
            </a:endParaRPr>
          </a:p>
        </p:txBody>
      </p:sp>
      <p:sp>
        <p:nvSpPr>
          <p:cNvPr id="51" name="Rectangle 50"/>
          <p:cNvSpPr/>
          <p:nvPr/>
        </p:nvSpPr>
        <p:spPr>
          <a:xfrm>
            <a:off x="5824101" y="2385159"/>
            <a:ext cx="1460367" cy="1127249"/>
          </a:xfrm>
          <a:prstGeom prst="rect">
            <a:avLst/>
          </a:prstGeom>
          <a:solidFill>
            <a:srgbClr val="FFFF6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296270"/>
                </a:solidFill>
              </a:rPr>
              <a:t>Food &amp;</a:t>
            </a:r>
          </a:p>
          <a:p>
            <a:pPr algn="ctr"/>
            <a:r>
              <a:rPr lang="en-US" sz="2400" dirty="0">
                <a:solidFill>
                  <a:srgbClr val="296270"/>
                </a:solidFill>
              </a:rPr>
              <a:t>Residue</a:t>
            </a:r>
          </a:p>
        </p:txBody>
      </p:sp>
      <p:sp>
        <p:nvSpPr>
          <p:cNvPr id="54" name="TextBox 53"/>
          <p:cNvSpPr txBox="1"/>
          <p:nvPr/>
        </p:nvSpPr>
        <p:spPr>
          <a:xfrm rot="5400000">
            <a:off x="2343884" y="2428991"/>
            <a:ext cx="1772563" cy="461665"/>
          </a:xfrm>
          <a:prstGeom prst="rect">
            <a:avLst/>
          </a:prstGeom>
          <a:noFill/>
        </p:spPr>
        <p:txBody>
          <a:bodyPr wrap="square" rtlCol="0">
            <a:spAutoFit/>
          </a:bodyPr>
          <a:lstStyle/>
          <a:p>
            <a:pPr defTabSz="457200"/>
            <a:r>
              <a:rPr lang="en-US" sz="2400" dirty="0">
                <a:solidFill>
                  <a:prstClr val="white"/>
                </a:solidFill>
                <a:latin typeface="Calibri"/>
              </a:rPr>
              <a:t>Combustion</a:t>
            </a:r>
          </a:p>
        </p:txBody>
      </p:sp>
      <p:cxnSp>
        <p:nvCxnSpPr>
          <p:cNvPr id="55" name="Straight Arrow Connector 54"/>
          <p:cNvCxnSpPr/>
          <p:nvPr/>
        </p:nvCxnSpPr>
        <p:spPr>
          <a:xfrm>
            <a:off x="4413515" y="560616"/>
            <a:ext cx="4164173" cy="0"/>
          </a:xfrm>
          <a:prstGeom prst="straightConnector1">
            <a:avLst/>
          </a:prstGeom>
          <a:ln w="76200" cmpd="sng">
            <a:solidFill>
              <a:schemeClr val="bg1"/>
            </a:solidFill>
            <a:headEnd type="none"/>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00320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Earth’s carbon sinks</a:t>
            </a:r>
            <a:endParaRPr lang="en-US" dirty="0"/>
          </a:p>
        </p:txBody>
      </p:sp>
      <p:sp>
        <p:nvSpPr>
          <p:cNvPr id="3" name="Content Placeholder 2"/>
          <p:cNvSpPr>
            <a:spLocks noGrp="1"/>
          </p:cNvSpPr>
          <p:nvPr>
            <p:ph idx="1"/>
          </p:nvPr>
        </p:nvSpPr>
        <p:spPr/>
        <p:txBody>
          <a:bodyPr>
            <a:normAutofit/>
          </a:bodyPr>
          <a:lstStyle/>
          <a:p>
            <a:r>
              <a:rPr lang="en-US" dirty="0" smtClean="0"/>
              <a:t>Carbon sinks: forms in which carbon stored other than the atmosphere</a:t>
            </a:r>
          </a:p>
          <a:p>
            <a:r>
              <a:rPr lang="en-US" dirty="0" smtClean="0"/>
              <a:t>Carbon sources: sources of carbon moving into the atmosphere</a:t>
            </a:r>
          </a:p>
          <a:p>
            <a:r>
              <a:rPr lang="en-US" dirty="0" smtClean="0"/>
              <a:t>Carbon fixation through photosynthesis is the most important mechanism for taking CO</a:t>
            </a:r>
            <a:r>
              <a:rPr lang="en-US" baseline="-25000" dirty="0" smtClean="0"/>
              <a:t>2</a:t>
            </a:r>
            <a:r>
              <a:rPr lang="en-US" dirty="0" smtClean="0"/>
              <a:t> out of the atmosphere</a:t>
            </a:r>
          </a:p>
          <a:p>
            <a:pPr lvl="1"/>
            <a:r>
              <a:rPr lang="en-US" dirty="0" smtClean="0"/>
              <a:t>Source of carbon for all life.</a:t>
            </a:r>
          </a:p>
          <a:p>
            <a:endParaRPr lang="en-US" dirty="0"/>
          </a:p>
        </p:txBody>
      </p:sp>
    </p:spTree>
    <p:extLst>
      <p:ext uri="{BB962C8B-B14F-4D97-AF65-F5344CB8AC3E}">
        <p14:creationId xmlns:p14="http://schemas.microsoft.com/office/powerpoint/2010/main" val="16345053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EACCH ">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REACCH " id="{2377D3D1-E482-0141-A7B3-B3139E759457}" vid="{1A04928D-D525-4347-8DC3-65ABBEB44F5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REACCH </Template>
  <TotalTime>3688</TotalTime>
  <Words>1816</Words>
  <Application>Microsoft Macintosh PowerPoint</Application>
  <PresentationFormat>Widescreen</PresentationFormat>
  <Paragraphs>192</Paragraphs>
  <Slides>27</Slides>
  <Notes>23</Notes>
  <HiddenSlides>6</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Courier</vt:lpstr>
      <vt:lpstr>REACCH </vt:lpstr>
      <vt:lpstr>Document</vt:lpstr>
      <vt:lpstr>Ecological Cycles: Carbon, Photosynthesis, &amp; Respiration</vt:lpstr>
      <vt:lpstr>Standards</vt:lpstr>
      <vt:lpstr>Objectives</vt:lpstr>
      <vt:lpstr>Terms:</vt:lpstr>
      <vt:lpstr>Ecological cycles</vt:lpstr>
      <vt:lpstr>The Carbon Cycle</vt:lpstr>
      <vt:lpstr>The Carbon Cycle </vt:lpstr>
      <vt:lpstr>PowerPoint Presentation</vt:lpstr>
      <vt:lpstr>The Earth’s carbon sinks</vt:lpstr>
      <vt:lpstr>Carbon Sinks</vt:lpstr>
      <vt:lpstr>Fossil Fuels</vt:lpstr>
      <vt:lpstr>Photosynthesis</vt:lpstr>
      <vt:lpstr>Photosynthesis</vt:lpstr>
      <vt:lpstr>Photosynthesis</vt:lpstr>
      <vt:lpstr>Photosynthesis</vt:lpstr>
      <vt:lpstr>PowerPoint Presentation</vt:lpstr>
      <vt:lpstr>Respiration</vt:lpstr>
      <vt:lpstr>Plant Growth</vt:lpstr>
      <vt:lpstr>Organic Matter Formation (Growth)</vt:lpstr>
      <vt:lpstr>Mauna Loa Observatory</vt:lpstr>
      <vt:lpstr>Photosynthesis &amp; Respiration</vt:lpstr>
      <vt:lpstr>Keeling Curve</vt:lpstr>
      <vt:lpstr>Keeling Curve</vt:lpstr>
      <vt:lpstr>Photosynthesis &amp; Respiration</vt:lpstr>
      <vt:lpstr>Carbon Dioxide Fertilization</vt:lpstr>
      <vt:lpstr>Activities:</vt:lpstr>
      <vt:lpstr>Other Resources:</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Lesson Title</dc:title>
  <dc:creator>White, Peter</dc:creator>
  <cp:lastModifiedBy>White, Troy</cp:lastModifiedBy>
  <cp:revision>63</cp:revision>
  <cp:lastPrinted>2013-07-15T17:49:44Z</cp:lastPrinted>
  <dcterms:created xsi:type="dcterms:W3CDTF">2012-07-23T15:49:49Z</dcterms:created>
  <dcterms:modified xsi:type="dcterms:W3CDTF">2016-09-20T01:10:49Z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FolderId">
    <vt:lpwstr/>
  </property>
  <property fmtid="{D5CDD505-2E9C-101B-9397-08002B2CF9AE}" pid="3" name="Offisync_SaveTime">
    <vt:lpwstr/>
  </property>
  <property fmtid="{D5CDD505-2E9C-101B-9397-08002B2CF9AE}" pid="4" name="Offisync_IsSaved">
    <vt:lpwstr>False</vt:lpwstr>
  </property>
  <property fmtid="{D5CDD505-2E9C-101B-9397-08002B2CF9AE}" pid="5" name="Offisync_UniqueId">
    <vt:lpwstr>226163;19828467</vt:lpwstr>
  </property>
  <property fmtid="{D5CDD505-2E9C-101B-9397-08002B2CF9AE}" pid="6" name="CentralDesktop_MDAdded">
    <vt:lpwstr>True</vt:lpwstr>
  </property>
  <property fmtid="{D5CDD505-2E9C-101B-9397-08002B2CF9AE}" pid="7" name="Offisync_FileTitle">
    <vt:lpwstr/>
  </property>
  <property fmtid="{D5CDD505-2E9C-101B-9397-08002B2CF9AE}" pid="8" name="Offisync_UpdateToken">
    <vt:lpwstr>2012-07-24T09:42:11-0700</vt:lpwstr>
  </property>
  <property fmtid="{D5CDD505-2E9C-101B-9397-08002B2CF9AE}" pid="9" name="Offisync_ProviderName">
    <vt:lpwstr>Central Desktop</vt:lpwstr>
  </property>
</Properties>
</file>